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85" r:id="rId3"/>
  </p:sldMasterIdLst>
  <p:notesMasterIdLst>
    <p:notesMasterId r:id="rId25"/>
  </p:notesMasterIdLst>
  <p:sldIdLst>
    <p:sldId id="263" r:id="rId4"/>
    <p:sldId id="398" r:id="rId5"/>
    <p:sldId id="401" r:id="rId6"/>
    <p:sldId id="504" r:id="rId7"/>
    <p:sldId id="507" r:id="rId8"/>
    <p:sldId id="458" r:id="rId9"/>
    <p:sldId id="505" r:id="rId10"/>
    <p:sldId id="467" r:id="rId11"/>
    <p:sldId id="506" r:id="rId12"/>
    <p:sldId id="496" r:id="rId13"/>
    <p:sldId id="501" r:id="rId14"/>
    <p:sldId id="498" r:id="rId15"/>
    <p:sldId id="509" r:id="rId16"/>
    <p:sldId id="510" r:id="rId17"/>
    <p:sldId id="511" r:id="rId18"/>
    <p:sldId id="513" r:id="rId19"/>
    <p:sldId id="514" r:id="rId20"/>
    <p:sldId id="512" r:id="rId21"/>
    <p:sldId id="477" r:id="rId22"/>
    <p:sldId id="508" r:id="rId23"/>
    <p:sldId id="40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00"/>
    <a:srgbClr val="003300"/>
    <a:srgbClr val="0000CC"/>
    <a:srgbClr val="CCFFFF"/>
    <a:srgbClr val="FFFF00"/>
    <a:srgbClr val="0F6FC6"/>
    <a:srgbClr val="993300"/>
    <a:srgbClr val="0000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2" autoAdjust="0"/>
    <p:restoredTop sz="94658" autoAdjust="0"/>
  </p:normalViewPr>
  <p:slideViewPr>
    <p:cSldViewPr>
      <p:cViewPr varScale="1">
        <p:scale>
          <a:sx n="104" d="100"/>
          <a:sy n="104" d="100"/>
        </p:scale>
        <p:origin x="-92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6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6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6E491D-F62B-4EC1-9AB4-E7D14216E7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843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04075-4E83-4333-B2BD-7D4562E43EA0}" type="slidenum">
              <a:rPr lang="en-US"/>
              <a:pPr/>
              <a:t>2</a:t>
            </a:fld>
            <a:endParaRPr lang="en-US"/>
          </a:p>
        </p:txBody>
      </p:sp>
      <p:sp>
        <p:nvSpPr>
          <p:cNvPr id="1576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2604F11D-8EEA-40CC-A30D-7462AB02E4E0}" type="slidenum">
              <a:rPr lang="en-US" sz="1200"/>
              <a:pPr algn="r" eaLnBrk="1" hangingPunct="1"/>
              <a:t>2</a:t>
            </a:fld>
            <a:endParaRPr lang="en-US" sz="1200"/>
          </a:p>
        </p:txBody>
      </p:sp>
      <p:sp>
        <p:nvSpPr>
          <p:cNvPr id="15769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268FD02A-2B23-4B1A-B559-39948C703341}" type="slidenum">
              <a:rPr lang="en-US" sz="1200">
                <a:latin typeface="Calibri" charset="0"/>
              </a:rPr>
              <a:pPr algn="r" eaLnBrk="1" hangingPunct="1"/>
              <a:t>2</a:t>
            </a:fld>
            <a:endParaRPr lang="en-US" sz="1200">
              <a:latin typeface="Calibri" charset="0"/>
            </a:endParaRPr>
          </a:p>
        </p:txBody>
      </p:sp>
      <p:sp>
        <p:nvSpPr>
          <p:cNvPr id="157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B2F7A-936D-4051-8A68-62552F21DCBE}" type="slidenum">
              <a:rPr lang="en-US"/>
              <a:pPr/>
              <a:t>3</a:t>
            </a:fld>
            <a:endParaRPr lang="en-US"/>
          </a:p>
        </p:txBody>
      </p:sp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6F012EB-966E-4436-A876-ED8B85E85483}" type="slidenum">
              <a:rPr lang="en-US" sz="1200"/>
              <a:pPr algn="r" eaLnBrk="1" hangingPunct="1"/>
              <a:t>3</a:t>
            </a:fld>
            <a:endParaRPr lang="en-US" sz="1200"/>
          </a:p>
        </p:txBody>
      </p:sp>
      <p:sp>
        <p:nvSpPr>
          <p:cNvPr id="16384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CD9E6F5-13AD-4598-9B27-6DE16889F0B6}" type="slidenum">
              <a:rPr lang="en-US" sz="1200">
                <a:latin typeface="Calibri" charset="0"/>
              </a:rPr>
              <a:pPr algn="r" eaLnBrk="1" hangingPunct="1"/>
              <a:t>3</a:t>
            </a:fld>
            <a:endParaRPr lang="en-US" sz="1200">
              <a:latin typeface="Calibri" charset="0"/>
            </a:endParaRPr>
          </a:p>
        </p:txBody>
      </p:sp>
      <p:sp>
        <p:nvSpPr>
          <p:cNvPr id="163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B2F7A-936D-4051-8A68-62552F21DCBE}" type="slidenum">
              <a:rPr lang="en-US"/>
              <a:pPr/>
              <a:t>4</a:t>
            </a:fld>
            <a:endParaRPr lang="en-US"/>
          </a:p>
        </p:txBody>
      </p:sp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6F012EB-966E-4436-A876-ED8B85E85483}" type="slidenum">
              <a:rPr lang="en-US" sz="1200"/>
              <a:pPr algn="r" eaLnBrk="1" hangingPunct="1"/>
              <a:t>4</a:t>
            </a:fld>
            <a:endParaRPr lang="en-US" sz="1200"/>
          </a:p>
        </p:txBody>
      </p:sp>
      <p:sp>
        <p:nvSpPr>
          <p:cNvPr id="16384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CD9E6F5-13AD-4598-9B27-6DE16889F0B6}" type="slidenum">
              <a:rPr lang="en-US" sz="1200">
                <a:latin typeface="Calibri" charset="0"/>
              </a:rPr>
              <a:pPr algn="r" eaLnBrk="1" hangingPunct="1"/>
              <a:t>4</a:t>
            </a:fld>
            <a:endParaRPr lang="en-US" sz="1200">
              <a:latin typeface="Calibri" charset="0"/>
            </a:endParaRPr>
          </a:p>
        </p:txBody>
      </p:sp>
      <p:sp>
        <p:nvSpPr>
          <p:cNvPr id="163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B2F7A-936D-4051-8A68-62552F21DCBE}" type="slidenum">
              <a:rPr lang="en-US"/>
              <a:pPr/>
              <a:t>5</a:t>
            </a:fld>
            <a:endParaRPr lang="en-US"/>
          </a:p>
        </p:txBody>
      </p:sp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6F012EB-966E-4436-A876-ED8B85E85483}" type="slidenum">
              <a:rPr lang="en-US" sz="1200"/>
              <a:pPr algn="r" eaLnBrk="1" hangingPunct="1"/>
              <a:t>5</a:t>
            </a:fld>
            <a:endParaRPr lang="en-US" sz="1200"/>
          </a:p>
        </p:txBody>
      </p:sp>
      <p:sp>
        <p:nvSpPr>
          <p:cNvPr id="16384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CD9E6F5-13AD-4598-9B27-6DE16889F0B6}" type="slidenum">
              <a:rPr lang="en-US" sz="1200">
                <a:latin typeface="Calibri" charset="0"/>
              </a:rPr>
              <a:pPr algn="r" eaLnBrk="1" hangingPunct="1"/>
              <a:t>5</a:t>
            </a:fld>
            <a:endParaRPr lang="en-US" sz="1200">
              <a:latin typeface="Calibri" charset="0"/>
            </a:endParaRPr>
          </a:p>
        </p:txBody>
      </p:sp>
      <p:sp>
        <p:nvSpPr>
          <p:cNvPr id="163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1FB87-D996-44AF-ABF0-C399D1D419D3}" type="slidenum">
              <a:rPr lang="en-US"/>
              <a:pPr/>
              <a:t>6</a:t>
            </a:fld>
            <a:endParaRPr lang="en-US"/>
          </a:p>
        </p:txBody>
      </p:sp>
      <p:sp>
        <p:nvSpPr>
          <p:cNvPr id="164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D61715C8-20A4-4F7D-B56C-9D61F5BA27FD}" type="slidenum">
              <a:rPr lang="en-US" sz="1200"/>
              <a:pPr algn="r" eaLnBrk="1" hangingPunct="1"/>
              <a:t>6</a:t>
            </a:fld>
            <a:endParaRPr lang="en-US" sz="1200"/>
          </a:p>
        </p:txBody>
      </p:sp>
      <p:sp>
        <p:nvSpPr>
          <p:cNvPr id="1648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A327876F-CEAB-41CF-B222-4EE9CBAA24D2}" type="slidenum">
              <a:rPr lang="en-US" sz="1200">
                <a:latin typeface="Calibri" charset="0"/>
              </a:rPr>
              <a:pPr algn="r" eaLnBrk="1" hangingPunct="1"/>
              <a:t>6</a:t>
            </a:fld>
            <a:endParaRPr lang="en-US" sz="1200">
              <a:latin typeface="Calibri" charset="0"/>
            </a:endParaRPr>
          </a:p>
        </p:txBody>
      </p:sp>
      <p:sp>
        <p:nvSpPr>
          <p:cNvPr id="164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B2F7A-936D-4051-8A68-62552F21DCBE}" type="slidenum">
              <a:rPr lang="en-US"/>
              <a:pPr/>
              <a:t>7</a:t>
            </a:fld>
            <a:endParaRPr lang="en-US"/>
          </a:p>
        </p:txBody>
      </p:sp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6F012EB-966E-4436-A876-ED8B85E85483}" type="slidenum">
              <a:rPr lang="en-US" sz="1200"/>
              <a:pPr algn="r" eaLnBrk="1" hangingPunct="1"/>
              <a:t>7</a:t>
            </a:fld>
            <a:endParaRPr lang="en-US" sz="1200"/>
          </a:p>
        </p:txBody>
      </p:sp>
      <p:sp>
        <p:nvSpPr>
          <p:cNvPr id="16384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CD9E6F5-13AD-4598-9B27-6DE16889F0B6}" type="slidenum">
              <a:rPr lang="en-US" sz="1200">
                <a:latin typeface="Calibri" charset="0"/>
              </a:rPr>
              <a:pPr algn="r" eaLnBrk="1" hangingPunct="1"/>
              <a:t>7</a:t>
            </a:fld>
            <a:endParaRPr lang="en-US" sz="1200">
              <a:latin typeface="Calibri" charset="0"/>
            </a:endParaRPr>
          </a:p>
        </p:txBody>
      </p:sp>
      <p:sp>
        <p:nvSpPr>
          <p:cNvPr id="163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E8A2E-844C-4E94-9638-62143EF57E12}" type="slidenum">
              <a:rPr lang="en-US"/>
              <a:pPr/>
              <a:t>12</a:t>
            </a:fld>
            <a:endParaRPr lang="en-US"/>
          </a:p>
        </p:txBody>
      </p:sp>
      <p:sp>
        <p:nvSpPr>
          <p:cNvPr id="247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D56026C-E840-4F75-AF30-C166C7CACD78}" type="slidenum">
              <a:rPr lang="en-US" sz="1200"/>
              <a:pPr algn="r" eaLnBrk="1" hangingPunct="1"/>
              <a:t>12</a:t>
            </a:fld>
            <a:endParaRPr lang="en-US" sz="1200"/>
          </a:p>
        </p:txBody>
      </p:sp>
      <p:sp>
        <p:nvSpPr>
          <p:cNvPr id="2478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B7A7C9E-F83C-4B71-8173-37277BC830CC}" type="slidenum">
              <a:rPr lang="en-US" sz="1200">
                <a:latin typeface="Calibri" charset="0"/>
              </a:rPr>
              <a:pPr algn="r" eaLnBrk="1" hangingPunct="1"/>
              <a:t>12</a:t>
            </a:fld>
            <a:endParaRPr lang="en-US" sz="1200">
              <a:latin typeface="Calibri" charset="0"/>
            </a:endParaRPr>
          </a:p>
        </p:txBody>
      </p:sp>
      <p:sp>
        <p:nvSpPr>
          <p:cNvPr id="2478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E8A2E-844C-4E94-9638-62143EF57E12}" type="slidenum">
              <a:rPr lang="en-US"/>
              <a:pPr/>
              <a:t>13</a:t>
            </a:fld>
            <a:endParaRPr lang="en-US"/>
          </a:p>
        </p:txBody>
      </p:sp>
      <p:sp>
        <p:nvSpPr>
          <p:cNvPr id="247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D56026C-E840-4F75-AF30-C166C7CACD78}" type="slidenum">
              <a:rPr lang="en-US" sz="1200"/>
              <a:pPr algn="r" eaLnBrk="1" hangingPunct="1"/>
              <a:t>13</a:t>
            </a:fld>
            <a:endParaRPr lang="en-US" sz="1200"/>
          </a:p>
        </p:txBody>
      </p:sp>
      <p:sp>
        <p:nvSpPr>
          <p:cNvPr id="2478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B7A7C9E-F83C-4B71-8173-37277BC830CC}" type="slidenum">
              <a:rPr lang="en-US" sz="1200">
                <a:latin typeface="Calibri" charset="0"/>
              </a:rPr>
              <a:pPr algn="r" eaLnBrk="1" hangingPunct="1"/>
              <a:t>13</a:t>
            </a:fld>
            <a:endParaRPr lang="en-US" sz="1200">
              <a:latin typeface="Calibri" charset="0"/>
            </a:endParaRPr>
          </a:p>
        </p:txBody>
      </p:sp>
      <p:sp>
        <p:nvSpPr>
          <p:cNvPr id="2478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E8A2E-844C-4E94-9638-62143EF57E12}" type="slidenum">
              <a:rPr lang="en-US"/>
              <a:pPr/>
              <a:t>14</a:t>
            </a:fld>
            <a:endParaRPr lang="en-US"/>
          </a:p>
        </p:txBody>
      </p:sp>
      <p:sp>
        <p:nvSpPr>
          <p:cNvPr id="247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D56026C-E840-4F75-AF30-C166C7CACD78}" type="slidenum">
              <a:rPr lang="en-US" sz="1200"/>
              <a:pPr algn="r" eaLnBrk="1" hangingPunct="1"/>
              <a:t>14</a:t>
            </a:fld>
            <a:endParaRPr lang="en-US" sz="1200"/>
          </a:p>
        </p:txBody>
      </p:sp>
      <p:sp>
        <p:nvSpPr>
          <p:cNvPr id="2478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B7A7C9E-F83C-4B71-8173-37277BC830CC}" type="slidenum">
              <a:rPr lang="en-US" sz="1200">
                <a:latin typeface="Calibri" charset="0"/>
              </a:rPr>
              <a:pPr algn="r" eaLnBrk="1" hangingPunct="1"/>
              <a:t>14</a:t>
            </a:fld>
            <a:endParaRPr lang="en-US" sz="1200">
              <a:latin typeface="Calibri" charset="0"/>
            </a:endParaRPr>
          </a:p>
        </p:txBody>
      </p:sp>
      <p:sp>
        <p:nvSpPr>
          <p:cNvPr id="2478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E8A2E-844C-4E94-9638-62143EF57E12}" type="slidenum">
              <a:rPr lang="en-US"/>
              <a:pPr/>
              <a:t>15</a:t>
            </a:fld>
            <a:endParaRPr lang="en-US"/>
          </a:p>
        </p:txBody>
      </p:sp>
      <p:sp>
        <p:nvSpPr>
          <p:cNvPr id="247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D56026C-E840-4F75-AF30-C166C7CACD78}" type="slidenum">
              <a:rPr lang="en-US" sz="1200"/>
              <a:pPr algn="r" eaLnBrk="1" hangingPunct="1"/>
              <a:t>15</a:t>
            </a:fld>
            <a:endParaRPr lang="en-US" sz="1200"/>
          </a:p>
        </p:txBody>
      </p:sp>
      <p:sp>
        <p:nvSpPr>
          <p:cNvPr id="2478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B7A7C9E-F83C-4B71-8173-37277BC830CC}" type="slidenum">
              <a:rPr lang="en-US" sz="1200">
                <a:latin typeface="Calibri" charset="0"/>
              </a:rPr>
              <a:pPr algn="r" eaLnBrk="1" hangingPunct="1"/>
              <a:t>15</a:t>
            </a:fld>
            <a:endParaRPr lang="en-US" sz="1200">
              <a:latin typeface="Calibri" charset="0"/>
            </a:endParaRPr>
          </a:p>
        </p:txBody>
      </p:sp>
      <p:sp>
        <p:nvSpPr>
          <p:cNvPr id="2478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E8A2E-844C-4E94-9638-62143EF57E12}" type="slidenum">
              <a:rPr lang="en-US"/>
              <a:pPr/>
              <a:t>16</a:t>
            </a:fld>
            <a:endParaRPr lang="en-US"/>
          </a:p>
        </p:txBody>
      </p:sp>
      <p:sp>
        <p:nvSpPr>
          <p:cNvPr id="247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D56026C-E840-4F75-AF30-C166C7CACD78}" type="slidenum">
              <a:rPr lang="en-US" sz="1200"/>
              <a:pPr algn="r" eaLnBrk="1" hangingPunct="1"/>
              <a:t>16</a:t>
            </a:fld>
            <a:endParaRPr lang="en-US" sz="1200"/>
          </a:p>
        </p:txBody>
      </p:sp>
      <p:sp>
        <p:nvSpPr>
          <p:cNvPr id="2478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B7A7C9E-F83C-4B71-8173-37277BC830CC}" type="slidenum">
              <a:rPr lang="en-US" sz="1200">
                <a:latin typeface="Calibri" charset="0"/>
              </a:rPr>
              <a:pPr algn="r" eaLnBrk="1" hangingPunct="1"/>
              <a:t>16</a:t>
            </a:fld>
            <a:endParaRPr lang="en-US" sz="1200">
              <a:latin typeface="Calibri" charset="0"/>
            </a:endParaRPr>
          </a:p>
        </p:txBody>
      </p:sp>
      <p:sp>
        <p:nvSpPr>
          <p:cNvPr id="2478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E8A2E-844C-4E94-9638-62143EF57E12}" type="slidenum">
              <a:rPr lang="en-US"/>
              <a:pPr/>
              <a:t>17</a:t>
            </a:fld>
            <a:endParaRPr lang="en-US"/>
          </a:p>
        </p:txBody>
      </p:sp>
      <p:sp>
        <p:nvSpPr>
          <p:cNvPr id="247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D56026C-E840-4F75-AF30-C166C7CACD78}" type="slidenum">
              <a:rPr lang="en-US" sz="1200"/>
              <a:pPr algn="r" eaLnBrk="1" hangingPunct="1"/>
              <a:t>17</a:t>
            </a:fld>
            <a:endParaRPr lang="en-US" sz="1200"/>
          </a:p>
        </p:txBody>
      </p:sp>
      <p:sp>
        <p:nvSpPr>
          <p:cNvPr id="2478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B7A7C9E-F83C-4B71-8173-37277BC830CC}" type="slidenum">
              <a:rPr lang="en-US" sz="1200">
                <a:latin typeface="Calibri" charset="0"/>
              </a:rPr>
              <a:pPr algn="r" eaLnBrk="1" hangingPunct="1"/>
              <a:t>17</a:t>
            </a:fld>
            <a:endParaRPr lang="en-US" sz="1200">
              <a:latin typeface="Calibri" charset="0"/>
            </a:endParaRPr>
          </a:p>
        </p:txBody>
      </p:sp>
      <p:sp>
        <p:nvSpPr>
          <p:cNvPr id="2478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E8A2E-844C-4E94-9638-62143EF57E12}" type="slidenum">
              <a:rPr lang="en-US"/>
              <a:pPr/>
              <a:t>18</a:t>
            </a:fld>
            <a:endParaRPr lang="en-US"/>
          </a:p>
        </p:txBody>
      </p:sp>
      <p:sp>
        <p:nvSpPr>
          <p:cNvPr id="247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D56026C-E840-4F75-AF30-C166C7CACD78}" type="slidenum">
              <a:rPr lang="en-US" sz="1200"/>
              <a:pPr algn="r" eaLnBrk="1" hangingPunct="1"/>
              <a:t>18</a:t>
            </a:fld>
            <a:endParaRPr lang="en-US" sz="1200"/>
          </a:p>
        </p:txBody>
      </p:sp>
      <p:sp>
        <p:nvSpPr>
          <p:cNvPr id="2478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B7A7C9E-F83C-4B71-8173-37277BC830CC}" type="slidenum">
              <a:rPr lang="en-US" sz="1200">
                <a:latin typeface="Calibri" charset="0"/>
              </a:rPr>
              <a:pPr algn="r" eaLnBrk="1" hangingPunct="1"/>
              <a:t>18</a:t>
            </a:fld>
            <a:endParaRPr lang="en-US" sz="1200">
              <a:latin typeface="Calibri" charset="0"/>
            </a:endParaRPr>
          </a:p>
        </p:txBody>
      </p:sp>
      <p:sp>
        <p:nvSpPr>
          <p:cNvPr id="2478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0096-0532-41D6-B0A5-3DBC91B34E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FD4C8-3504-4FD2-A28F-AFB9C5ED39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0961E-A39D-4260-BF95-D58FD20BD6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176A9-E962-4FCE-8860-58729667C8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B5B592-EB64-4D5C-BD30-F2D490DB37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91FC54-A916-456C-90E9-0C69E71476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EDA42-2649-434C-9462-9644129852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239EF2-0646-4DFA-9D14-227A5CB387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79375-FA64-4729-B1D4-6AF5FB2145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C4B0B-D08F-47E7-BCD8-E878B14B15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77DAC-48A8-4DC3-A694-6F417FE4E4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153058-58CD-4DC4-8549-9A918D8EC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67E70-6982-4F5E-9E10-58F1AC67A5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6CA4C9-582D-4D0E-BE15-0565E3B6E9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038217-9280-4725-8EB0-433566AF2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863EEB-BB9D-4304-971D-060EC0678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B2FAE1-736D-452A-BAED-11BDFFBBC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3E1111-C89B-4535-8588-0713AAA76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5182CD-1B8D-4731-9330-6D6DDB9BC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B488F2-2377-4E02-8275-2BBDA1790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98FCDA-F773-4481-A171-5CA73DE3D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B93DD6-5B7D-4D2D-BB1F-99E57B25B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77C9DC-7D04-4A4D-8324-57505BD344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C96B32-AE84-40FF-A2C3-64E39D6399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732190-51DE-4120-92B0-224A316439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5CA75A-B3EB-49BD-8992-8C5BF2AA3F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526657-FB3D-48A4-AE74-56172DB3DA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8EE63-B96E-4ACC-A048-537513ED08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16CADE-BC35-4E1D-8B6A-D504D5B945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2C6F40-43F9-4241-B25F-40ECB0C6B9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54E1A-3FD3-4477-8AF3-D896FBE428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DBDD97-3CA1-46FA-8C4E-23B69A280B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B9494-0CD4-4E65-A802-4AABC7481C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C809664-5BAD-4C5F-BE7D-6081FFCC8F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AED8F46-CDF2-48A9-BB92-B9C3E25D0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09664-5BAD-4C5F-BE7D-6081FFCC8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jpeg"/><Relationship Id="rId5" Type="http://schemas.openxmlformats.org/officeDocument/2006/relationships/image" Target="../media/image8.emf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9.jpe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1.jpeg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3.jpeg"/><Relationship Id="rId10" Type="http://schemas.openxmlformats.org/officeDocument/2006/relationships/image" Target="../media/image9.jpeg"/><Relationship Id="rId4" Type="http://schemas.openxmlformats.org/officeDocument/2006/relationships/image" Target="../media/image52.jpeg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4" name="Picture 4" descr="E:\00 BCF proposal S3\BCF new refs\Peta KKLD_2011_08_2\KKLD crop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0C6CA"/>
              </a:clrFrom>
              <a:clrTo>
                <a:srgbClr val="50C6C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46200" y="1674631"/>
            <a:ext cx="5300810" cy="4192769"/>
          </a:xfrm>
          <a:prstGeom prst="rect">
            <a:avLst/>
          </a:prstGeom>
          <a:noFill/>
        </p:spPr>
      </p:pic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304800" y="76200"/>
            <a:ext cx="86106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 smtClean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Banggai</a:t>
            </a:r>
            <a:r>
              <a:rPr lang="en-US" sz="3600" kern="10" dirty="0" smtClean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 </a:t>
            </a:r>
            <a:r>
              <a:rPr lang="en-US" sz="3600" kern="10" dirty="0" err="1" smtClean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Cardinalfish</a:t>
            </a:r>
            <a:r>
              <a:rPr lang="en-US" sz="3600" kern="10" dirty="0" smtClean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 Ornamental Fishery: </a:t>
            </a:r>
          </a:p>
          <a:p>
            <a:pPr algn="ctr"/>
            <a:r>
              <a:rPr lang="en-US" sz="3600" kern="10" dirty="0" smtClean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The Importance of Microhabitat </a:t>
            </a:r>
            <a:endParaRPr lang="en-GB" sz="3600" kern="10" dirty="0">
              <a:ln w="12700">
                <a:solidFill>
                  <a:schemeClr val="bg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086600" y="2130961"/>
            <a:ext cx="2057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id-ID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Abigail Moore</a:t>
            </a:r>
            <a:endParaRPr lang="en-GB" sz="1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n-GB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Samliok Ndobe</a:t>
            </a:r>
          </a:p>
          <a:p>
            <a:pPr algn="ctr" eaLnBrk="1" hangingPunct="1"/>
            <a:r>
              <a:rPr lang="en-US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Al-</a:t>
            </a:r>
            <a:r>
              <a:rPr lang="en-US" sz="16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Ismi</a:t>
            </a:r>
            <a:r>
              <a:rPr lang="en-US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Salanggon</a:t>
            </a:r>
            <a:r>
              <a:rPr lang="en-US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Ederyan</a:t>
            </a:r>
            <a:endParaRPr lang="en-US" sz="1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en-US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Abdul </a:t>
            </a:r>
            <a:r>
              <a:rPr lang="en-US" sz="16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Rahman</a:t>
            </a:r>
            <a:endParaRPr lang="en-GB" sz="1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40200" y="6172200"/>
            <a:ext cx="2573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abigail2105@yahoo.com</a:t>
            </a:r>
          </a:p>
          <a:p>
            <a:pPr algn="ctr" eaLnBrk="1" hangingPunct="1"/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samndobe@yahoo.com</a:t>
            </a:r>
            <a:endParaRPr lang="id-ID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99683" name="Picture 3" descr="E:\My Pictures\Logos\STPL Transpare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5562600"/>
            <a:ext cx="1295400" cy="1295400"/>
          </a:xfrm>
          <a:prstGeom prst="rect">
            <a:avLst/>
          </a:prstGeom>
          <a:noFill/>
        </p:spPr>
      </p:pic>
      <p:pic>
        <p:nvPicPr>
          <p:cNvPr id="11" name="Picture 10" descr="D:\STPL\Logo\unta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5598729"/>
            <a:ext cx="1296000" cy="125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273" name="Picture 1" descr="LOGO Talinti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4000" contrast="36000"/>
          </a:blip>
          <a:srcRect/>
          <a:stretch>
            <a:fillRect/>
          </a:stretch>
        </p:blipFill>
        <p:spPr bwMode="auto">
          <a:xfrm>
            <a:off x="2819400" y="5964421"/>
            <a:ext cx="1296000" cy="89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 bwMode="auto">
          <a:xfrm>
            <a:off x="4800600" y="1905000"/>
            <a:ext cx="2268000" cy="2268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705600" y="3581400"/>
            <a:ext cx="2268000" cy="2268000"/>
          </a:xfrm>
          <a:prstGeom prst="ellipse">
            <a:avLst/>
          </a:prstGeom>
          <a:blipFill>
            <a:blip r:embed="rId7">
              <a:lum bright="-10000"/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52400" y="3352800"/>
            <a:ext cx="2438400" cy="1908000"/>
          </a:xfrm>
          <a:prstGeom prst="ellipse">
            <a:avLst/>
          </a:prstGeom>
          <a:blipFill>
            <a:blip r:embed="rId8" cstate="print">
              <a:lum bright="-17000"/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76728" y="6030000"/>
            <a:ext cx="843272" cy="828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3" name="Picture 2" descr="coral reef symp logo small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41113" y="6030000"/>
            <a:ext cx="1402887" cy="828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4" name="Oval 13"/>
          <p:cNvSpPr/>
          <p:nvPr/>
        </p:nvSpPr>
        <p:spPr bwMode="auto">
          <a:xfrm>
            <a:off x="152400" y="1447800"/>
            <a:ext cx="1219200" cy="1828800"/>
          </a:xfrm>
          <a:prstGeom prst="ellipse">
            <a:avLst/>
          </a:prstGeom>
          <a:blipFill>
            <a:blip r:embed="rId11" cstate="print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609600" y="1447800"/>
            <a:ext cx="8001000" cy="420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14375" indent="-714375" eaLnBrk="1" hangingPunct="1">
              <a:spcBef>
                <a:spcPts val="1800"/>
              </a:spcBef>
              <a:buFontTx/>
              <a:buAutoNum type="romanUcPeriod"/>
            </a:pPr>
            <a:r>
              <a:rPr lang="en-GB" sz="3200" b="1" dirty="0" smtClean="0">
                <a:solidFill>
                  <a:srgbClr val="FFFF00"/>
                </a:solidFill>
              </a:rPr>
              <a:t>Background - BCF</a:t>
            </a:r>
            <a:endParaRPr lang="en-GB" sz="3200" b="1" dirty="0">
              <a:solidFill>
                <a:srgbClr val="FFFF00"/>
              </a:solidFill>
            </a:endParaRPr>
          </a:p>
          <a:p>
            <a:pPr marL="714375" indent="-714375" eaLnBrk="1" hangingPunct="1">
              <a:spcBef>
                <a:spcPts val="1800"/>
              </a:spcBef>
              <a:buFontTx/>
              <a:buAutoNum type="romanUcPeriod"/>
            </a:pPr>
            <a:r>
              <a:rPr lang="en-GB" sz="3200" b="1" dirty="0" smtClean="0">
                <a:solidFill>
                  <a:srgbClr val="FFFF00"/>
                </a:solidFill>
              </a:rPr>
              <a:t>Materials and Methods</a:t>
            </a:r>
          </a:p>
          <a:p>
            <a:pPr marL="714375" indent="-714375" eaLnBrk="1" hangingPunct="1">
              <a:spcBef>
                <a:spcPts val="1800"/>
              </a:spcBef>
              <a:buFontTx/>
              <a:buAutoNum type="romanUcPeriod"/>
            </a:pPr>
            <a:r>
              <a:rPr lang="en-GB" sz="3200" b="1" dirty="0" smtClean="0">
                <a:solidFill>
                  <a:srgbClr val="FFFF00"/>
                </a:solidFill>
              </a:rPr>
              <a:t>The BCF Fishery</a:t>
            </a:r>
          </a:p>
          <a:p>
            <a:pPr marL="714375" indent="-714375" eaLnBrk="1" hangingPunct="1">
              <a:spcBef>
                <a:spcPts val="1800"/>
              </a:spcBef>
              <a:buFontTx/>
              <a:buAutoNum type="romanUcPeriod"/>
            </a:pPr>
            <a:r>
              <a:rPr lang="en-GB" sz="3200" b="1" dirty="0" smtClean="0">
                <a:solidFill>
                  <a:srgbClr val="FFFF00"/>
                </a:solidFill>
              </a:rPr>
              <a:t>The BCF Trade</a:t>
            </a:r>
          </a:p>
          <a:p>
            <a:pPr marL="714375" indent="-714375" eaLnBrk="1" hangingPunct="1">
              <a:spcBef>
                <a:spcPts val="1800"/>
              </a:spcBef>
              <a:buFontTx/>
              <a:buAutoNum type="romanUcPeriod"/>
            </a:pPr>
            <a:r>
              <a:rPr lang="en-GB" sz="3200" b="1" dirty="0" smtClean="0">
                <a:solidFill>
                  <a:srgbClr val="FFFF00"/>
                </a:solidFill>
              </a:rPr>
              <a:t>BCF Habitat &amp; Population</a:t>
            </a:r>
          </a:p>
          <a:p>
            <a:pPr marL="714375" indent="-714375" eaLnBrk="1" hangingPunct="1">
              <a:spcBef>
                <a:spcPts val="1800"/>
              </a:spcBef>
              <a:buFontTx/>
              <a:buAutoNum type="romanUcPeriod"/>
            </a:pPr>
            <a:r>
              <a:rPr lang="en-GB" sz="3200" b="1" dirty="0" smtClean="0">
                <a:solidFill>
                  <a:srgbClr val="FFFF00"/>
                </a:solidFill>
              </a:rPr>
              <a:t>Conclusion</a:t>
            </a:r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155656" name="WordArt 8"/>
          <p:cNvSpPr>
            <a:spLocks noChangeArrowheads="1" noChangeShapeType="1" noTextEdit="1"/>
          </p:cNvSpPr>
          <p:nvPr/>
        </p:nvSpPr>
        <p:spPr bwMode="auto">
          <a:xfrm>
            <a:off x="304800" y="381000"/>
            <a:ext cx="3429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Lynda Cursive"/>
              </a:rPr>
              <a:t>Outline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5842337"/>
            <a:ext cx="6477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Acknowledgement</a:t>
            </a:r>
          </a:p>
          <a:p>
            <a:r>
              <a:rPr lang="en-GB" sz="1200" dirty="0" smtClean="0">
                <a:solidFill>
                  <a:srgbClr val="00FFFF"/>
                </a:solidFill>
              </a:rPr>
              <a:t>Special thanks to the people and organisations who were directly involved in the survey and monitoring activities or provided data and information, financial, in-kind or moral support for the preparation and presentation of this paper. Conference attendance supported by  the C</a:t>
            </a:r>
            <a:r>
              <a:rPr lang="en-GB" sz="1400" dirty="0" smtClean="0">
                <a:solidFill>
                  <a:srgbClr val="00FFFF"/>
                </a:solidFill>
              </a:rPr>
              <a:t>onservation Leadership Programme</a:t>
            </a:r>
            <a:r>
              <a:rPr lang="en-GB" sz="1200" dirty="0" smtClean="0">
                <a:solidFill>
                  <a:srgbClr val="00FFFF"/>
                </a:solidFill>
              </a:rPr>
              <a:t> (AM) and  a </a:t>
            </a:r>
            <a:r>
              <a:rPr lang="en-GB" sz="1400" dirty="0" smtClean="0">
                <a:solidFill>
                  <a:srgbClr val="00FFFF"/>
                </a:solidFill>
              </a:rPr>
              <a:t>12</a:t>
            </a:r>
            <a:r>
              <a:rPr lang="en-GB" sz="1400" baseline="30000" dirty="0" smtClean="0">
                <a:solidFill>
                  <a:srgbClr val="00FFFF"/>
                </a:solidFill>
              </a:rPr>
              <a:t>th</a:t>
            </a:r>
            <a:r>
              <a:rPr lang="en-GB" sz="1400" dirty="0" smtClean="0">
                <a:solidFill>
                  <a:srgbClr val="00FFFF"/>
                </a:solidFill>
              </a:rPr>
              <a:t> ICRS student grant</a:t>
            </a:r>
            <a:r>
              <a:rPr lang="en-GB" sz="1200" dirty="0" smtClean="0">
                <a:solidFill>
                  <a:srgbClr val="00FFFF"/>
                </a:solidFill>
              </a:rPr>
              <a:t> (SN).</a:t>
            </a:r>
            <a:endParaRPr lang="en-GB" sz="1200" dirty="0">
              <a:solidFill>
                <a:srgbClr val="00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248400" y="4495800"/>
            <a:ext cx="2895600" cy="1344118"/>
            <a:chOff x="5334000" y="0"/>
            <a:chExt cx="3822699" cy="1877518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lum bright="16000"/>
            </a:blip>
            <a:srcRect r="2263"/>
            <a:stretch>
              <a:fillRect/>
            </a:stretch>
          </p:blipFill>
          <p:spPr bwMode="auto">
            <a:xfrm rot="360000">
              <a:off x="5334000" y="0"/>
              <a:ext cx="1917699" cy="1242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lum bright="16000"/>
            </a:blip>
            <a:srcRect r="2263"/>
            <a:stretch>
              <a:fillRect/>
            </a:stretch>
          </p:blipFill>
          <p:spPr bwMode="auto">
            <a:xfrm>
              <a:off x="6286500" y="635000"/>
              <a:ext cx="1917699" cy="1242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lum bright="16000"/>
            </a:blip>
            <a:srcRect r="2263"/>
            <a:stretch>
              <a:fillRect/>
            </a:stretch>
          </p:blipFill>
          <p:spPr bwMode="auto">
            <a:xfrm rot="-540000">
              <a:off x="7239000" y="25401"/>
              <a:ext cx="1917699" cy="1242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3297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66075" y="5701408"/>
            <a:ext cx="1177925" cy="115659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83298" name="Picture 2" descr="coral reef symp logo smal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" y="5985204"/>
            <a:ext cx="1447800" cy="85450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APCRS 2010\Presentation\Distribu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39775"/>
            <a:ext cx="9144000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2821" name="WordArt 5"/>
          <p:cNvSpPr>
            <a:spLocks noChangeArrowheads="1" noChangeShapeType="1" noTextEdit="1"/>
          </p:cNvSpPr>
          <p:nvPr/>
        </p:nvSpPr>
        <p:spPr bwMode="auto">
          <a:xfrm>
            <a:off x="152400" y="76200"/>
            <a:ext cx="64008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Background- BCF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sp>
        <p:nvSpPr>
          <p:cNvPr id="162822" name="Text Box 6"/>
          <p:cNvSpPr txBox="1">
            <a:spLocks noChangeArrowheads="1"/>
          </p:cNvSpPr>
          <p:nvPr/>
        </p:nvSpPr>
        <p:spPr bwMode="auto">
          <a:xfrm>
            <a:off x="457200" y="1993900"/>
            <a:ext cx="4038600" cy="1354217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Ins="36000">
            <a:spAutoFit/>
          </a:bodyPr>
          <a:lstStyle/>
          <a:p>
            <a:pPr marL="355600" indent="-355600" algn="ctr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00CC"/>
                </a:solidFill>
              </a:rPr>
              <a:t>Banggai cardinalfish (BCF) </a:t>
            </a:r>
            <a:r>
              <a:rPr lang="en-US" b="1" i="1" dirty="0" err="1" smtClean="0">
                <a:solidFill>
                  <a:srgbClr val="0000CC"/>
                </a:solidFill>
              </a:rPr>
              <a:t>Pterapogon</a:t>
            </a:r>
            <a:r>
              <a:rPr lang="en-US" b="1" i="1" dirty="0" smtClean="0">
                <a:solidFill>
                  <a:srgbClr val="0000CC"/>
                </a:solidFill>
              </a:rPr>
              <a:t> </a:t>
            </a:r>
            <a:r>
              <a:rPr lang="en-US" b="1" i="1" dirty="0" err="1" smtClean="0">
                <a:solidFill>
                  <a:srgbClr val="0000CC"/>
                </a:solidFill>
              </a:rPr>
              <a:t>kauderni</a:t>
            </a:r>
            <a:endParaRPr lang="en-US" b="1" dirty="0" smtClean="0">
              <a:solidFill>
                <a:srgbClr val="0000CC"/>
              </a:solidFill>
            </a:endParaRPr>
          </a:p>
          <a:p>
            <a:pPr marL="355600" indent="-355600" algn="ctr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00CC"/>
                </a:solidFill>
              </a:rPr>
              <a:t>Restricted range endemic species</a:t>
            </a:r>
          </a:p>
          <a:p>
            <a:pPr marL="355600" indent="-355600" algn="ctr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00CC"/>
                </a:solidFill>
              </a:rPr>
              <a:t>IUCN Red List: Endangered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99400" y="2286000"/>
            <a:ext cx="114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spcAft>
                <a:spcPts val="600"/>
              </a:spcAft>
            </a:pPr>
            <a:r>
              <a:rPr lang="en-US" sz="1600" b="1" dirty="0" err="1" smtClean="0">
                <a:solidFill>
                  <a:srgbClr val="FF0000"/>
                </a:solidFill>
              </a:rPr>
              <a:t>Kendari</a:t>
            </a:r>
            <a:endParaRPr lang="en-US" sz="1600" b="1" dirty="0" smtClean="0">
              <a:solidFill>
                <a:srgbClr val="FF0000"/>
              </a:solidFill>
            </a:endParaRPr>
          </a:p>
        </p:txBody>
      </p:sp>
      <p:sp>
        <p:nvSpPr>
          <p:cNvPr id="7" name="5-Point Star 6"/>
          <p:cNvSpPr/>
          <p:nvPr/>
        </p:nvSpPr>
        <p:spPr bwMode="auto">
          <a:xfrm>
            <a:off x="7696200" y="2362200"/>
            <a:ext cx="228600" cy="228600"/>
          </a:xfrm>
          <a:prstGeom prst="star5">
            <a:avLst/>
          </a:prstGeom>
          <a:solidFill>
            <a:srgbClr val="0F6FC6">
              <a:alpha val="0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3" descr="PIC_0122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6641041" y="0"/>
            <a:ext cx="2502959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638800" y="3352800"/>
            <a:ext cx="3124200" cy="113877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Ins="36000">
            <a:spAutoFit/>
          </a:bodyPr>
          <a:lstStyle/>
          <a:p>
            <a:pPr marL="355600" indent="-355600" algn="ctr">
              <a:spcBef>
                <a:spcPts val="0"/>
              </a:spcBef>
            </a:pPr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Distribution: ± 5500km2</a:t>
            </a:r>
            <a:endParaRPr lang="en-US" b="1" i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algn="ctr">
              <a:spcBef>
                <a:spcPts val="0"/>
              </a:spcBef>
            </a:pPr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Habitat: 30-34 km2</a:t>
            </a:r>
          </a:p>
          <a:p>
            <a:pPr marL="355600" indent="-355600" algn="ctr">
              <a:spcBef>
                <a:spcPts val="0"/>
              </a:spcBef>
            </a:pPr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Population: ± 2.4  million</a:t>
            </a:r>
          </a:p>
          <a:p>
            <a:pPr marL="355600" indent="-355600" algn="r">
              <a:spcBef>
                <a:spcPts val="0"/>
              </a:spcBef>
            </a:pP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(Vagelli, 2005)</a:t>
            </a:r>
            <a:endParaRPr lang="en-US" sz="1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72200" y="4876800"/>
            <a:ext cx="3124200" cy="1420318"/>
            <a:chOff x="5334000" y="0"/>
            <a:chExt cx="3822699" cy="1877518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lum bright="16000"/>
            </a:blip>
            <a:srcRect r="2263"/>
            <a:stretch>
              <a:fillRect/>
            </a:stretch>
          </p:blipFill>
          <p:spPr bwMode="auto">
            <a:xfrm rot="360000">
              <a:off x="5334000" y="0"/>
              <a:ext cx="1917699" cy="1242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lum bright="16000"/>
            </a:blip>
            <a:srcRect r="2263"/>
            <a:stretch>
              <a:fillRect/>
            </a:stretch>
          </p:blipFill>
          <p:spPr bwMode="auto">
            <a:xfrm>
              <a:off x="6286500" y="635000"/>
              <a:ext cx="1917699" cy="1242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lum bright="16000"/>
            </a:blip>
            <a:srcRect r="2263"/>
            <a:stretch>
              <a:fillRect/>
            </a:stretch>
          </p:blipFill>
          <p:spPr bwMode="auto">
            <a:xfrm rot="-540000">
              <a:off x="7239000" y="25401"/>
              <a:ext cx="1917699" cy="1242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13"/>
          <p:cNvSpPr/>
          <p:nvPr/>
        </p:nvSpPr>
        <p:spPr>
          <a:xfrm>
            <a:off x="7677000" y="2108200"/>
            <a:ext cx="288000" cy="180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38"/>
          <p:cNvSpPr txBox="1">
            <a:spLocks noChangeArrowheads="1"/>
          </p:cNvSpPr>
          <p:nvPr/>
        </p:nvSpPr>
        <p:spPr bwMode="auto">
          <a:xfrm>
            <a:off x="76200" y="3080028"/>
            <a:ext cx="3048000" cy="14157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District MPA</a:t>
            </a:r>
            <a:r>
              <a:rPr lang="en-GB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 Islands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 islands designated for BCF conservation 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Only 1 of these has a BCF population </a:t>
            </a:r>
          </a:p>
        </p:txBody>
      </p:sp>
      <p:sp>
        <p:nvSpPr>
          <p:cNvPr id="52" name="Text Box 38"/>
          <p:cNvSpPr txBox="1">
            <a:spLocks noChangeArrowheads="1"/>
          </p:cNvSpPr>
          <p:nvPr/>
        </p:nvSpPr>
        <p:spPr bwMode="auto">
          <a:xfrm>
            <a:off x="6019800" y="2738497"/>
            <a:ext cx="3124200" cy="22775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Vulnerable to Extinction:</a:t>
            </a:r>
            <a:r>
              <a:rPr lang="en-GB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901700" indent="-2794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Paternal mouthbrooder with direct development</a:t>
            </a:r>
          </a:p>
          <a:p>
            <a:pPr marL="901700" indent="-2794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 pelagic phase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Sedentary &amp; high site fidelity - extremely easy to catch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Relatively low fecundity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High risk of local extinction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IUCN Red List - Endangered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endParaRPr lang="en-GB" sz="14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2821" name="WordArt 5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53340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Background - BCF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gray">
          <a:xfrm rot="17973186">
            <a:off x="4777581" y="20010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gray">
          <a:xfrm rot="3465783">
            <a:off x="4777582" y="41648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gray">
          <a:xfrm rot="14369022">
            <a:off x="3558381" y="20772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gray">
          <a:xfrm rot="7535209">
            <a:off x="3520281" y="41314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gray">
          <a:xfrm>
            <a:off x="5356225" y="31289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AutoShape 8"/>
          <p:cNvSpPr>
            <a:spLocks noChangeArrowheads="1"/>
          </p:cNvSpPr>
          <p:nvPr/>
        </p:nvSpPr>
        <p:spPr bwMode="gray">
          <a:xfrm rot="10800000">
            <a:off x="2946400" y="31226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 10"/>
          <p:cNvGrpSpPr>
            <a:grpSpLocks/>
          </p:cNvGrpSpPr>
          <p:nvPr/>
        </p:nvGrpSpPr>
        <p:grpSpPr bwMode="auto">
          <a:xfrm>
            <a:off x="3429000" y="1419225"/>
            <a:ext cx="360363" cy="360363"/>
            <a:chOff x="1973" y="1706"/>
            <a:chExt cx="227" cy="227"/>
          </a:xfrm>
        </p:grpSpPr>
        <p:sp>
          <p:nvSpPr>
            <p:cNvPr id="21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Oval 12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 13"/>
          <p:cNvGrpSpPr>
            <a:grpSpLocks/>
          </p:cNvGrpSpPr>
          <p:nvPr/>
        </p:nvGrpSpPr>
        <p:grpSpPr bwMode="auto">
          <a:xfrm>
            <a:off x="2484438" y="3074988"/>
            <a:ext cx="360362" cy="360362"/>
            <a:chOff x="1565" y="2659"/>
            <a:chExt cx="227" cy="227"/>
          </a:xfrm>
        </p:grpSpPr>
        <p:sp>
          <p:nvSpPr>
            <p:cNvPr id="24" name="Oval 14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15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3348038" y="4618038"/>
            <a:ext cx="360362" cy="360362"/>
            <a:chOff x="2109" y="3612"/>
            <a:chExt cx="227" cy="227"/>
          </a:xfrm>
        </p:grpSpPr>
        <p:sp>
          <p:nvSpPr>
            <p:cNvPr id="27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Oval 1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9" name="Group 19"/>
          <p:cNvGrpSpPr>
            <a:grpSpLocks/>
          </p:cNvGrpSpPr>
          <p:nvPr/>
        </p:nvGrpSpPr>
        <p:grpSpPr bwMode="auto">
          <a:xfrm>
            <a:off x="5278438" y="1398588"/>
            <a:ext cx="360362" cy="360362"/>
            <a:chOff x="3470" y="1706"/>
            <a:chExt cx="227" cy="227"/>
          </a:xfrm>
        </p:grpSpPr>
        <p:sp>
          <p:nvSpPr>
            <p:cNvPr id="30" name="Oval 2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Oval 2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2" name="Group 22"/>
          <p:cNvGrpSpPr>
            <a:grpSpLocks/>
          </p:cNvGrpSpPr>
          <p:nvPr/>
        </p:nvGrpSpPr>
        <p:grpSpPr bwMode="auto">
          <a:xfrm>
            <a:off x="6227763" y="3074988"/>
            <a:ext cx="360362" cy="360362"/>
            <a:chOff x="3923" y="2659"/>
            <a:chExt cx="227" cy="227"/>
          </a:xfrm>
        </p:grpSpPr>
        <p:sp>
          <p:nvSpPr>
            <p:cNvPr id="33" name="Oval 2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Oval 2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5" name="Group 25"/>
          <p:cNvGrpSpPr>
            <a:grpSpLocks/>
          </p:cNvGrpSpPr>
          <p:nvPr/>
        </p:nvGrpSpPr>
        <p:grpSpPr bwMode="auto">
          <a:xfrm>
            <a:off x="5334000" y="4675188"/>
            <a:ext cx="360363" cy="360362"/>
            <a:chOff x="3515" y="3521"/>
            <a:chExt cx="227" cy="227"/>
          </a:xfrm>
        </p:grpSpPr>
        <p:sp>
          <p:nvSpPr>
            <p:cNvPr id="36" name="Oval 2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2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8" name="Text Box 38"/>
          <p:cNvSpPr txBox="1">
            <a:spLocks noChangeArrowheads="1"/>
          </p:cNvSpPr>
          <p:nvPr/>
        </p:nvSpPr>
        <p:spPr bwMode="auto">
          <a:xfrm>
            <a:off x="5715000" y="1605915"/>
            <a:ext cx="3429000" cy="984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Coral-reef associated:</a:t>
            </a:r>
            <a:r>
              <a:rPr lang="en-GB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66700" indent="-2667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Habitat (coastal waters &lt; 5m depth) intensive use - threatened</a:t>
            </a:r>
          </a:p>
          <a:p>
            <a:pPr marL="266700" indent="-2667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Microhabitat threatened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352800" y="45831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GB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345113" y="46609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GB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503488" y="30861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5</a:t>
            </a:r>
            <a:endParaRPr lang="en-GB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3429000" y="14097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n-GB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308600" y="13970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248400" y="30591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3657601" y="2362200"/>
            <a:ext cx="1981200" cy="1752600"/>
            <a:chOff x="3857625" y="3152775"/>
            <a:chExt cx="1580535" cy="1473200"/>
          </a:xfrm>
        </p:grpSpPr>
        <p:grpSp>
          <p:nvGrpSpPr>
            <p:cNvPr id="46" name="Group 55"/>
            <p:cNvGrpSpPr/>
            <p:nvPr/>
          </p:nvGrpSpPr>
          <p:grpSpPr>
            <a:xfrm>
              <a:off x="3857625" y="3152775"/>
              <a:ext cx="1471613" cy="1473200"/>
              <a:chOff x="3857625" y="3152775"/>
              <a:chExt cx="1471613" cy="1473200"/>
            </a:xfrm>
          </p:grpSpPr>
          <p:sp>
            <p:nvSpPr>
              <p:cNvPr id="48" name="Oval 33"/>
              <p:cNvSpPr>
                <a:spLocks noChangeArrowheads="1"/>
              </p:cNvSpPr>
              <p:nvPr/>
            </p:nvSpPr>
            <p:spPr bwMode="gray">
              <a:xfrm>
                <a:off x="3857625" y="3152775"/>
                <a:ext cx="1471613" cy="1473200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0" hangingPunct="0"/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Oval 34"/>
              <p:cNvSpPr>
                <a:spLocks noChangeArrowheads="1"/>
              </p:cNvSpPr>
              <p:nvPr/>
            </p:nvSpPr>
            <p:spPr bwMode="gray">
              <a:xfrm>
                <a:off x="3875088" y="3162300"/>
                <a:ext cx="1438275" cy="143510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0" hangingPunct="0"/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Oval 35"/>
              <p:cNvSpPr>
                <a:spLocks noChangeArrowheads="1"/>
              </p:cNvSpPr>
              <p:nvPr/>
            </p:nvSpPr>
            <p:spPr bwMode="gray">
              <a:xfrm>
                <a:off x="3890963" y="3176588"/>
                <a:ext cx="1366838" cy="1341438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0" hangingPunct="0"/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Oval 36"/>
              <p:cNvSpPr>
                <a:spLocks noChangeArrowheads="1"/>
              </p:cNvSpPr>
              <p:nvPr/>
            </p:nvSpPr>
            <p:spPr bwMode="gray">
              <a:xfrm>
                <a:off x="3971925" y="3213100"/>
                <a:ext cx="1214438" cy="109061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0" hangingPunct="0"/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3886200" y="3436808"/>
              <a:ext cx="1551960" cy="982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3" name="Text Box 38"/>
          <p:cNvSpPr txBox="1">
            <a:spLocks noChangeArrowheads="1"/>
          </p:cNvSpPr>
          <p:nvPr/>
        </p:nvSpPr>
        <p:spPr bwMode="auto">
          <a:xfrm>
            <a:off x="4365008" y="5105400"/>
            <a:ext cx="4724400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Ornamental Fish - International Concern:</a:t>
            </a:r>
            <a:r>
              <a:rPr lang="en-GB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Traded since late 1980's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High (600,000 to 1.4 million/year) volume relative   to estimated total population (2.4 million)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Long &amp; complex trade routes &amp; high mortality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International concern (CITES proposal in 2007, articles, anti-wild-caught BCF campaigns)</a:t>
            </a:r>
          </a:p>
        </p:txBody>
      </p:sp>
      <p:sp>
        <p:nvSpPr>
          <p:cNvPr id="55" name="Text Box 38"/>
          <p:cNvSpPr txBox="1">
            <a:spLocks noChangeArrowheads="1"/>
          </p:cNvSpPr>
          <p:nvPr/>
        </p:nvSpPr>
        <p:spPr bwMode="auto">
          <a:xfrm>
            <a:off x="0" y="4800600"/>
            <a:ext cx="4267200" cy="18466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National Initiatives:</a:t>
            </a:r>
            <a:r>
              <a:rPr lang="en-GB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77800" indent="-17780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National BCF Action Plan- multi-stakeholder, multi-year (2007-2012)</a:t>
            </a:r>
          </a:p>
          <a:p>
            <a:pPr marL="177800" indent="-17780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Indonesian NPOA CTI-CFF (National Plan of Actions - Coral Triangle Initiative on Coral Reef, Fisheries and Food Security): Target 4, Action 3 </a:t>
            </a:r>
          </a:p>
          <a:p>
            <a:pPr marL="177800" indent="-177800" eaLnBrk="0" hangingPunct="0">
              <a:buFont typeface="Wingdings" pitchFamily="2" charset="2"/>
              <a:buChar char="Ø"/>
            </a:pPr>
            <a:r>
              <a:rPr lang="en-GB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National legislation: in process</a:t>
            </a:r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0" y="1676400"/>
            <a:ext cx="3810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Need for Monitoring and Evaluation</a:t>
            </a:r>
          </a:p>
          <a:p>
            <a:pPr marL="177800" indent="-177800">
              <a:buFont typeface="Wingdings" pitchFamily="2" charset="2"/>
              <a:buChar char="Ø"/>
            </a:pPr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changes in the ornamental fishery</a:t>
            </a:r>
          </a:p>
          <a:p>
            <a:pPr marL="177800" indent="-177800">
              <a:buFont typeface="Wingdings" pitchFamily="2" charset="2"/>
              <a:buChar char="Ø"/>
            </a:pPr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conservation outlook for </a:t>
            </a:r>
            <a:r>
              <a:rPr lang="en-US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P. </a:t>
            </a:r>
            <a:r>
              <a:rPr lang="en-US" sz="1400" b="1" i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kauderni</a:t>
            </a:r>
            <a:r>
              <a:rPr lang="en-US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177800" indent="-177800">
              <a:buFont typeface="Wingdings" pitchFamily="2" charset="2"/>
              <a:buChar char="Ø"/>
            </a:pPr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causes and impacts of habitat degradation.</a:t>
            </a:r>
            <a:endParaRPr lang="en-GB" sz="14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1186" name="Picture 2" descr="E:\0 0 ICRS 2012\Presentation\DSC014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64000" cy="1767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1187" name="Picture 3" descr="E:\0 0 ICRS 2012\Presentation\DSC015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0"/>
            <a:ext cx="1764000" cy="17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2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53" grpId="0"/>
      <p:bldP spid="55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53340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Background - BCF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pic>
        <p:nvPicPr>
          <p:cNvPr id="3" name="Picture 2" descr="E:\0 0 ICRS 2012\Presentation\DSC014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64000" cy="1767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E:\0 0 ICRS 2012\Presentation\DSC015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0"/>
            <a:ext cx="1764000" cy="17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151358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Considered endangered by overfishing for the marine aquarium trade</a:t>
            </a:r>
          </a:p>
          <a:p>
            <a:pPr marL="347663" indent="-347663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2007: Proposed for CITES  Appendix II listing (by the USA) - withdrawn </a:t>
            </a:r>
          </a:p>
          <a:p>
            <a:pPr marL="347663" indent="-347663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2007: Listed as Endangered  in the IUCN Red List</a:t>
            </a:r>
            <a:endParaRPr lang="en-GB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76400" y="985837"/>
            <a:ext cx="533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7663" indent="-347663" algn="ctr">
              <a:spcBef>
                <a:spcPct val="50000"/>
              </a:spcBef>
              <a:defRPr/>
            </a:pPr>
            <a:r>
              <a:rPr lang="en-GB" sz="2400" b="1" dirty="0" smtClean="0">
                <a:solidFill>
                  <a:srgbClr val="FF0000"/>
                </a:solidFill>
              </a:rPr>
              <a:t>National and International Issue</a:t>
            </a:r>
            <a:endParaRPr lang="en-GB" sz="2400" b="1" i="1" dirty="0">
              <a:solidFill>
                <a:srgbClr val="FF0000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029200" y="2555994"/>
            <a:ext cx="41148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Indonesia - commitment to BCF conservation &amp; sustainable use</a:t>
            </a:r>
          </a:p>
          <a:p>
            <a:pPr marL="347663" indent="-347663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 AP &amp; BCF conservation in Indonesian Coral Triangle initiative Plan of Actions (NPOA)</a:t>
            </a:r>
          </a:p>
          <a:p>
            <a:pPr marL="347663" indent="-347663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Local Actions: </a:t>
            </a:r>
          </a:p>
          <a:p>
            <a:pPr marL="347663" indent="-347663">
              <a:buFont typeface="Courier New" pitchFamily="49" charset="0"/>
              <a:buChar char="o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Community MPA (Bone </a:t>
            </a:r>
            <a:r>
              <a:rPr lang="en-GB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Baru</a:t>
            </a: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47663" indent="-347663">
              <a:buFont typeface="Courier New" pitchFamily="49" charset="0"/>
              <a:buChar char="o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Ongoing research </a:t>
            </a:r>
          </a:p>
          <a:p>
            <a:pPr marL="347663" indent="-347663">
              <a:buFont typeface="Courier New" pitchFamily="49" charset="0"/>
              <a:buChar char="o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Umbrella organisation: Banggai Cardinalfish centre (BCFC) established (2007)</a:t>
            </a:r>
          </a:p>
          <a:p>
            <a:pPr marL="347663" indent="-347663">
              <a:buFont typeface="Courier New" pitchFamily="49" charset="0"/>
              <a:buChar char="o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Monitoring  </a:t>
            </a:r>
            <a:r>
              <a:rPr lang="en-GB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(Moore </a:t>
            </a:r>
            <a:r>
              <a:rPr lang="en-GB" sz="16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et a</a:t>
            </a:r>
            <a:r>
              <a:rPr lang="en-GB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l. in press)</a:t>
            </a:r>
          </a:p>
          <a:p>
            <a:pPr marL="347663" indent="-347663">
              <a:buFont typeface="Courier New" pitchFamily="49" charset="0"/>
              <a:buChar char="o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Ongoing efforts to achieve a sustainable ornamental fishery</a:t>
            </a:r>
          </a:p>
          <a:p>
            <a:pPr marL="347663" indent="-347663">
              <a:buFont typeface="Courier New" pitchFamily="49" charset="0"/>
              <a:buChar char="o"/>
              <a:defRPr/>
            </a:pPr>
            <a:r>
              <a:rPr lang="en-GB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District MPA network (2007)</a:t>
            </a:r>
          </a:p>
        </p:txBody>
      </p:sp>
      <p:pic>
        <p:nvPicPr>
          <p:cNvPr id="8" name="Picture 1" descr="D:\Samliok A\2012\Ichthyology Seminar Makassar\Powerpoints\BCF Cites et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505075"/>
            <a:ext cx="4968875" cy="4352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WordArt 2"/>
          <p:cNvSpPr>
            <a:spLocks noChangeArrowheads="1" noChangeShapeType="1" noTextEdit="1"/>
          </p:cNvSpPr>
          <p:nvPr/>
        </p:nvSpPr>
        <p:spPr bwMode="auto">
          <a:xfrm>
            <a:off x="381000" y="101600"/>
            <a:ext cx="85344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Background - BCF Action Plan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pic>
        <p:nvPicPr>
          <p:cNvPr id="5" name="Picture 4" descr="BCF Plan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b="549"/>
          <a:stretch>
            <a:fillRect/>
          </a:stretch>
        </p:blipFill>
        <p:spPr bwMode="auto">
          <a:xfrm>
            <a:off x="0" y="856162"/>
            <a:ext cx="9144000" cy="6103566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WordArt 5"/>
          <p:cNvSpPr>
            <a:spLocks noChangeArrowheads="1" noChangeShapeType="1" noTextEdit="1"/>
          </p:cNvSpPr>
          <p:nvPr/>
        </p:nvSpPr>
        <p:spPr bwMode="auto">
          <a:xfrm>
            <a:off x="1828800" y="533400"/>
            <a:ext cx="54864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Materials &amp; Methods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pic>
        <p:nvPicPr>
          <p:cNvPr id="58" name="Picture 2" descr="E:\0 0 ICRS 2012\Presentation\DSC014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64000" cy="1767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" name="Picture 3" descr="E:\0 0 ICRS 2012\Presentation\DSC015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0"/>
            <a:ext cx="1764000" cy="17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0" name="TextBox 59"/>
          <p:cNvSpPr txBox="1"/>
          <p:nvPr/>
        </p:nvSpPr>
        <p:spPr>
          <a:xfrm>
            <a:off x="228600" y="1828800"/>
            <a:ext cx="55626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CC"/>
                </a:solidFill>
              </a:rPr>
              <a:t>Primary data on BCF (</a:t>
            </a:r>
            <a:r>
              <a:rPr lang="en-GB" i="1" dirty="0" smtClean="0">
                <a:solidFill>
                  <a:srgbClr val="0000CC"/>
                </a:solidFill>
              </a:rPr>
              <a:t>P. kauderni)</a:t>
            </a:r>
            <a:r>
              <a:rPr lang="en-GB" dirty="0" smtClean="0">
                <a:solidFill>
                  <a:srgbClr val="0000CC"/>
                </a:solidFill>
              </a:rPr>
              <a:t> biology, ecology, fishery, and trade: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GB" dirty="0" smtClean="0"/>
              <a:t>BCF-AP activities 2007-2011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GB" dirty="0" smtClean="0"/>
              <a:t>Other field visits/research programs 2004 to</a:t>
            </a:r>
            <a:r>
              <a:rPr lang="en-GB" dirty="0" smtClean="0">
                <a:solidFill>
                  <a:srgbClr val="FF0000"/>
                </a:solidFill>
              </a:rPr>
              <a:t> 2012 </a:t>
            </a:r>
          </a:p>
          <a:p>
            <a:pPr marL="266700" indent="-266700">
              <a:spcBef>
                <a:spcPts val="600"/>
              </a:spcBef>
            </a:pPr>
            <a:r>
              <a:rPr lang="en-GB" dirty="0" smtClean="0">
                <a:solidFill>
                  <a:srgbClr val="0000CC"/>
                </a:solidFill>
              </a:rPr>
              <a:t>Secondary data: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GB" dirty="0" smtClean="0"/>
              <a:t>Fish Quarantine records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GB" dirty="0" smtClean="0"/>
              <a:t>Banggai Cardinalfish Centre (BCFC): trade monitoring scheme (2008 &amp; 2009) by the Marine and Fisheries Research Agency (BRKP), District Marine and Fisheries Service (MFS) &amp; ornamental fishing community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GB" dirty="0" smtClean="0"/>
              <a:t>Other BCF-AP government &amp; non-government stakeholders (LINI etc)</a:t>
            </a:r>
          </a:p>
          <a:p>
            <a:pPr marL="266700" indent="-266700">
              <a:spcBef>
                <a:spcPts val="600"/>
              </a:spcBef>
            </a:pPr>
            <a:r>
              <a:rPr lang="en-GB" dirty="0" smtClean="0">
                <a:solidFill>
                  <a:srgbClr val="0000CC"/>
                </a:solidFill>
              </a:rPr>
              <a:t>Data analysed/reviewed to identify: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GB" dirty="0" smtClean="0"/>
              <a:t>changes in the </a:t>
            </a:r>
            <a:r>
              <a:rPr lang="en-GB" i="1" dirty="0" smtClean="0"/>
              <a:t>P. kauderni </a:t>
            </a:r>
            <a:r>
              <a:rPr lang="en-GB" dirty="0" smtClean="0"/>
              <a:t>fishery and trade 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GB" dirty="0" smtClean="0"/>
              <a:t>conservation status/outlook for </a:t>
            </a:r>
            <a:r>
              <a:rPr lang="en-GB" i="1" dirty="0" smtClean="0"/>
              <a:t>P.</a:t>
            </a:r>
            <a:r>
              <a:rPr lang="en-GB" dirty="0" smtClean="0"/>
              <a:t> </a:t>
            </a:r>
            <a:r>
              <a:rPr lang="en-GB" i="1" dirty="0" smtClean="0"/>
              <a:t>kauderni</a:t>
            </a:r>
            <a:r>
              <a:rPr lang="en-GB" dirty="0" smtClean="0"/>
              <a:t> populations/habitat</a:t>
            </a:r>
            <a:endParaRPr lang="en-GB" dirty="0"/>
          </a:p>
        </p:txBody>
      </p:sp>
      <p:pic>
        <p:nvPicPr>
          <p:cNvPr id="181249" name="Picture 1" descr="E:\0 0 ICRS 2012\Presentation\IMG_24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92800" y="1828800"/>
            <a:ext cx="3240000" cy="243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1250" name="Picture 2" descr="E:\0 0 ICRS 2012\Presentation\BB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04000" y="4267200"/>
            <a:ext cx="3240000" cy="243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9"/>
          <p:cNvSpPr txBox="1">
            <a:spLocks noChangeArrowheads="1"/>
          </p:cNvSpPr>
          <p:nvPr/>
        </p:nvSpPr>
        <p:spPr bwMode="auto">
          <a:xfrm rot="16200000">
            <a:off x="-2471411" y="3167388"/>
            <a:ext cx="68580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14375" indent="-714375" algn="ctr">
              <a:spcBef>
                <a:spcPts val="600"/>
              </a:spcBef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Collecting Villages &amp; Fishers</a:t>
            </a:r>
            <a:endParaRPr lang="nn-NO" sz="2800" b="1" i="1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 rot="16200000">
            <a:off x="-2568576" y="3298825"/>
            <a:ext cx="60198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The BCF Fishery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195764" y="3492500"/>
          <a:ext cx="4948236" cy="3134319"/>
        </p:xfrm>
        <a:graphic>
          <a:graphicData uri="http://schemas.openxmlformats.org/drawingml/2006/table">
            <a:tbl>
              <a:tblPr/>
              <a:tblGrid>
                <a:gridCol w="1244702"/>
                <a:gridCol w="1244702"/>
                <a:gridCol w="585229"/>
                <a:gridCol w="644187"/>
                <a:gridCol w="644187"/>
                <a:gridCol w="585229"/>
              </a:tblGrid>
              <a:tr h="1837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Island or 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Sub-District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177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Village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Status **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6286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2001*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2004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2006- 2009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2011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183732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Banggai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Bone Baru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Tinakin 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Laut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Monsongan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Tolokibit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Matanga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 data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732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Bokan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Kepulauan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Toropot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37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Panapat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37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Kokudang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38365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Mbuang-Mbuang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37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Bangkurung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Bone Bone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Dunkean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Other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villages with very low volume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143000" y="380524"/>
            <a:ext cx="3200400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2001: </a:t>
            </a:r>
            <a:r>
              <a:rPr lang="en-US" sz="1600" dirty="0" smtClean="0"/>
              <a:t>around 12 BCF collecting villages Collecting BCF(</a:t>
            </a:r>
            <a:r>
              <a:rPr lang="en-US" sz="1600" dirty="0" err="1" smtClean="0"/>
              <a:t>Lunn</a:t>
            </a:r>
            <a:r>
              <a:rPr lang="en-US" sz="1600" dirty="0" smtClean="0"/>
              <a:t> &amp; Moreau, 2004)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2011:</a:t>
            </a:r>
            <a:r>
              <a:rPr lang="en-US" sz="1600" dirty="0" smtClean="0"/>
              <a:t> 3 villages regularly collecting BCF</a:t>
            </a:r>
          </a:p>
          <a:p>
            <a:pPr marL="266700" indent="-266700">
              <a:spcBef>
                <a:spcPts val="0"/>
              </a:spcBef>
              <a:buFont typeface="Courier New" pitchFamily="49" charset="0"/>
              <a:buChar char="o"/>
            </a:pPr>
            <a:r>
              <a:rPr lang="en-GB" sz="1600" dirty="0" smtClean="0"/>
              <a:t>Two villages consistently collecting/trading BCF:              </a:t>
            </a:r>
            <a:r>
              <a:rPr lang="en-GB" sz="1600" b="1" dirty="0" smtClean="0"/>
              <a:t>Bone </a:t>
            </a:r>
            <a:r>
              <a:rPr lang="en-GB" sz="1600" b="1" dirty="0" err="1" smtClean="0"/>
              <a:t>Baru</a:t>
            </a:r>
            <a:r>
              <a:rPr lang="en-GB" sz="1600" b="1" dirty="0" smtClean="0"/>
              <a:t> </a:t>
            </a:r>
            <a:r>
              <a:rPr lang="en-GB" sz="1600" dirty="0" smtClean="0"/>
              <a:t>&amp;</a:t>
            </a:r>
            <a:r>
              <a:rPr lang="en-GB" sz="1600" b="1" dirty="0" smtClean="0"/>
              <a:t> Bone </a:t>
            </a:r>
            <a:r>
              <a:rPr lang="en-GB" sz="1600" b="1" dirty="0" err="1" smtClean="0"/>
              <a:t>Bone</a:t>
            </a:r>
            <a:r>
              <a:rPr lang="en-GB" sz="1600" b="1" dirty="0" smtClean="0"/>
              <a:t> 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en-GB" sz="1600" dirty="0" smtClean="0"/>
              <a:t>Other villages: main reason for changes = buyers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en-GB" sz="1600" dirty="0" smtClean="0"/>
              <a:t>Roving fishers (illegal) still a           major problem</a:t>
            </a:r>
          </a:p>
        </p:txBody>
      </p:sp>
      <p:pic>
        <p:nvPicPr>
          <p:cNvPr id="16" name="Picture 2" descr="E:\01 Kedeng Tesis\Draft Tesis\Pics tesis Kedeng\1103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429000"/>
            <a:ext cx="2628000" cy="197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445557"/>
            <a:ext cx="2628000" cy="1336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083" name="Picture 3" descr="E:\0 0 ICRS 2012\Presentation\Map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8913" y="139700"/>
            <a:ext cx="4825088" cy="32004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762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Multiple livelihood strategies</a:t>
            </a:r>
            <a:r>
              <a:rPr lang="en-GB" sz="1600" b="1" dirty="0" smtClean="0">
                <a:solidFill>
                  <a:srgbClr val="FF0000"/>
                </a:solidFill>
              </a:rPr>
              <a:t> </a:t>
            </a:r>
            <a:endParaRPr lang="en-GB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9"/>
          <p:cNvSpPr txBox="1">
            <a:spLocks noChangeArrowheads="1"/>
          </p:cNvSpPr>
          <p:nvPr/>
        </p:nvSpPr>
        <p:spPr bwMode="auto">
          <a:xfrm rot="16200000">
            <a:off x="-2471411" y="3167388"/>
            <a:ext cx="68580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14375" indent="-714375" algn="ctr">
              <a:spcBef>
                <a:spcPts val="600"/>
              </a:spcBef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Fishing Grounds 2004-2011</a:t>
            </a:r>
            <a:endParaRPr lang="nn-NO" sz="2800" b="1" i="1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 rot="16200000">
            <a:off x="-2574925" y="3070225"/>
            <a:ext cx="60198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The BCF Fishery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pic>
        <p:nvPicPr>
          <p:cNvPr id="174081" name="Picture 1" descr="Revised Map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7000" y="0"/>
            <a:ext cx="785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29600" y="19685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???</a:t>
            </a:r>
            <a:endParaRPr lang="en-GB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352800" y="4191000"/>
            <a:ext cx="1600200" cy="70788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Ins="3600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Reduction?June</a:t>
            </a:r>
            <a:r>
              <a:rPr lang="en-US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2012...</a:t>
            </a:r>
            <a:endParaRPr lang="en-US" sz="2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0" y="737949"/>
            <a:ext cx="3581400" cy="417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>
              <a:spcBef>
                <a:spcPts val="3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2001: </a:t>
            </a:r>
            <a:r>
              <a:rPr lang="en-US" sz="16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Lunn</a:t>
            </a:r>
            <a:r>
              <a:rPr lang="en-US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&amp; Moreau</a:t>
            </a:r>
          </a:p>
          <a:p>
            <a:pPr marL="266700" indent="-266700">
              <a:spcBef>
                <a:spcPts val="3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2004: EC-PREP</a:t>
            </a:r>
          </a:p>
          <a:p>
            <a:pPr marL="266700" indent="-266700">
              <a:spcBef>
                <a:spcPts val="3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2006: Sea Partnership (PMB)</a:t>
            </a:r>
          </a:p>
          <a:p>
            <a:pPr marL="266700" indent="-266700">
              <a:spcBef>
                <a:spcPts val="3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2008/2009: MMAF etc monitoring (3 villages)</a:t>
            </a:r>
          </a:p>
          <a:p>
            <a:pPr marL="266700" indent="-266700">
              <a:spcBef>
                <a:spcPts val="3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2008-now: Fish Quarantine data</a:t>
            </a:r>
          </a:p>
          <a:p>
            <a:pPr marL="266700" indent="-266700">
              <a:spcBef>
                <a:spcPts val="3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2010, 2011, 2012 surveys</a:t>
            </a:r>
          </a:p>
          <a:p>
            <a:pPr marL="266700" indent="-2667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Changes in routes</a:t>
            </a:r>
          </a:p>
          <a:p>
            <a:pPr marL="533400" indent="-177800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Trader bases</a:t>
            </a:r>
          </a:p>
          <a:p>
            <a:pPr marL="533400" indent="-177800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Infrastructure</a:t>
            </a:r>
          </a:p>
          <a:p>
            <a:pPr marL="266700" indent="-266700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e.g.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Luwuk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-Jakarta (&amp;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Denpasar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66700" indent="-266700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Quota system (2010): 15,000/month (problems)</a:t>
            </a:r>
          </a:p>
          <a:p>
            <a:pPr marL="266700" indent="-266700">
              <a:spcBef>
                <a:spcPts val="300"/>
              </a:spcBef>
              <a:buFont typeface="Courier New" pitchFamily="49" charset="0"/>
              <a:buChar char="o"/>
            </a:pPr>
            <a:r>
              <a:rPr lang="nn-NO" sz="1600" b="1" dirty="0" smtClean="0">
                <a:latin typeface="Arial" pitchFamily="34" charset="0"/>
                <a:cs typeface="Arial" pitchFamily="34" charset="0"/>
              </a:rPr>
              <a:t>Roving fishers still a problem</a:t>
            </a:r>
          </a:p>
          <a:p>
            <a:pPr marL="266700" indent="-266700">
              <a:spcBef>
                <a:spcPts val="300"/>
              </a:spcBef>
              <a:buFont typeface="Courier New" pitchFamily="49" charset="0"/>
              <a:buChar char="o"/>
            </a:pPr>
            <a:r>
              <a:rPr lang="nn-NO" sz="1600" b="1" dirty="0" smtClean="0">
                <a:latin typeface="Arial" pitchFamily="34" charset="0"/>
                <a:cs typeface="Arial" pitchFamily="34" charset="0"/>
              </a:rPr>
              <a:t>Competition - captive-bred fish </a:t>
            </a: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228600" y="76200"/>
            <a:ext cx="3200400" cy="565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The BCF Trade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399" y="5029200"/>
          <a:ext cx="4191001" cy="1600201"/>
        </p:xfrm>
        <a:graphic>
          <a:graphicData uri="http://schemas.openxmlformats.org/drawingml/2006/table">
            <a:tbl>
              <a:tblPr/>
              <a:tblGrid>
                <a:gridCol w="789463"/>
                <a:gridCol w="681768"/>
                <a:gridCol w="681768"/>
                <a:gridCol w="681768"/>
                <a:gridCol w="678117"/>
                <a:gridCol w="678117"/>
              </a:tblGrid>
              <a:tr h="3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Parameter</a:t>
                      </a:r>
                      <a:endParaRPr lang="en-GB" sz="1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Year</a:t>
                      </a:r>
                      <a:endParaRPr lang="en-GB" sz="1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Bone </a:t>
                      </a:r>
                      <a:r>
                        <a:rPr lang="en-GB" sz="12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Baru</a:t>
                      </a:r>
                      <a:endParaRPr lang="en-GB" sz="1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Toropot</a:t>
                      </a:r>
                      <a:endParaRPr lang="en-GB" sz="1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Bone </a:t>
                      </a:r>
                      <a:r>
                        <a:rPr lang="en-GB" sz="12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Bone</a:t>
                      </a:r>
                      <a:endParaRPr lang="en-GB" sz="1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</a:t>
                      </a:r>
                      <a:endParaRPr lang="en-GB" sz="1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392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No. BCF caught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2008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162,940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73,433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 data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236,373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3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155,156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89,340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85,920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330,416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392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Mortality (%)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2008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2.60%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0.70%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 data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2.00%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3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0.10%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0.30%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0.80%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0.30%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D:\Samliok A\2012\Ichthyology Seminar Makassar\Full paper sosek BCF\Trade routes 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0618" y="0"/>
            <a:ext cx="5583382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Freeform 9"/>
          <p:cNvSpPr/>
          <p:nvPr/>
        </p:nvSpPr>
        <p:spPr>
          <a:xfrm>
            <a:off x="5183717" y="1727200"/>
            <a:ext cx="670983" cy="3162300"/>
          </a:xfrm>
          <a:custGeom>
            <a:avLst/>
            <a:gdLst>
              <a:gd name="connsiteX0" fmla="*/ 670983 w 670983"/>
              <a:gd name="connsiteY0" fmla="*/ 0 h 3162300"/>
              <a:gd name="connsiteX1" fmla="*/ 99483 w 670983"/>
              <a:gd name="connsiteY1" fmla="*/ 1231900 h 3162300"/>
              <a:gd name="connsiteX2" fmla="*/ 74083 w 670983"/>
              <a:gd name="connsiteY2" fmla="*/ 2501900 h 3162300"/>
              <a:gd name="connsiteX3" fmla="*/ 150283 w 670983"/>
              <a:gd name="connsiteY3" fmla="*/ 31623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983" h="3162300">
                <a:moveTo>
                  <a:pt x="670983" y="0"/>
                </a:moveTo>
                <a:cubicBezTo>
                  <a:pt x="434974" y="407458"/>
                  <a:pt x="198966" y="814917"/>
                  <a:pt x="99483" y="1231900"/>
                </a:cubicBezTo>
                <a:cubicBezTo>
                  <a:pt x="0" y="1648883"/>
                  <a:pt x="65616" y="2180167"/>
                  <a:pt x="74083" y="2501900"/>
                </a:cubicBezTo>
                <a:cubicBezTo>
                  <a:pt x="82550" y="2823633"/>
                  <a:pt x="116416" y="2992966"/>
                  <a:pt x="150283" y="3162300"/>
                </a:cubicBezTo>
              </a:path>
            </a:pathLst>
          </a:custGeom>
          <a:ln w="3810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5207000" y="4762500"/>
            <a:ext cx="228600" cy="76200"/>
          </a:xfrm>
          <a:prstGeom prst="straightConnector1">
            <a:avLst/>
          </a:prstGeom>
          <a:ln w="3810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53000" y="38862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003300"/>
                </a:solidFill>
              </a:rPr>
              <a:t>To Jakarta or Bali by Air</a:t>
            </a:r>
            <a:endParaRPr lang="en-GB" sz="1200" b="1" dirty="0">
              <a:solidFill>
                <a:srgbClr val="0033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59300" y="5054600"/>
          <a:ext cx="4419601" cy="1676400"/>
        </p:xfrm>
        <a:graphic>
          <a:graphicData uri="http://schemas.openxmlformats.org/drawingml/2006/table">
            <a:tbl>
              <a:tblPr/>
              <a:tblGrid>
                <a:gridCol w="1242083"/>
                <a:gridCol w="872843"/>
                <a:gridCol w="726173"/>
                <a:gridCol w="755916"/>
                <a:gridCol w="822586"/>
              </a:tblGrid>
              <a:tr h="4191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Parameter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2008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(Feb-Dec)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2011 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(to June)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Number of fish traded legally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83,200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215,950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148,800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56,900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Average monthly volume*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7,564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17,996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12,400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9,483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% enumerator trade data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36%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66%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n/a</a:t>
                      </a:r>
                      <a:endParaRPr lang="en-GB" sz="12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n/a</a:t>
                      </a:r>
                      <a:endParaRPr lang="en-GB" sz="12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177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0" y="838200"/>
            <a:ext cx="3505200" cy="644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14375" indent="-714375">
              <a:spcBef>
                <a:spcPts val="600"/>
              </a:spcBef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Trade - Trends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Increase in legal trade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Decrease in illegal trade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nn-NO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Decrease in destructive practices (especially take of brooding males)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nn-NO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Decrease in size range and maximum/minimum sizes (target size now 2.5-3.5cm SL)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nn-NO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Decrease in mortality (improved handling)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nn-NO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Increase in price to fishers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nn-NO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Improved organisational structure (fisher group)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nn-NO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MORE SUSTAINABLE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endParaRPr lang="nn-NO" sz="2000" b="1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457200" y="196850"/>
            <a:ext cx="60198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Monitoring the BCF Trade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6000" y="1828800"/>
            <a:ext cx="550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6000" y="4241800"/>
            <a:ext cx="5508000" cy="236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4260" name="Picture 4" descr="E:\01 Kedeng Tesis\Draft Tesis\Pics tesis Kedeng\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0"/>
            <a:ext cx="23622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3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0" y="1243310"/>
            <a:ext cx="5791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/>
              <a:t>Coral reef degradation widespread, many causes (Moore &amp; </a:t>
            </a:r>
            <a:r>
              <a:rPr lang="en-US" sz="1600" b="1" dirty="0" err="1" smtClean="0"/>
              <a:t>Ndobe</a:t>
            </a:r>
            <a:r>
              <a:rPr lang="en-US" sz="1600" b="1" dirty="0" smtClean="0"/>
              <a:t>, 2009: data 2004, 2006, 2007)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2011: coral cover decline 2004-2011 at 5 sites around </a:t>
            </a:r>
            <a:r>
              <a:rPr lang="en-US" sz="1600" b="1" dirty="0" err="1" smtClean="0">
                <a:solidFill>
                  <a:srgbClr val="0000CC"/>
                </a:solidFill>
              </a:rPr>
              <a:t>Banggai</a:t>
            </a:r>
            <a:r>
              <a:rPr lang="en-US" sz="1600" b="1" dirty="0" smtClean="0">
                <a:solidFill>
                  <a:srgbClr val="0000CC"/>
                </a:solidFill>
              </a:rPr>
              <a:t> Island (e.g. 25% to 11%, Bone </a:t>
            </a:r>
            <a:r>
              <a:rPr lang="en-US" sz="1600" b="1" dirty="0" err="1" smtClean="0">
                <a:solidFill>
                  <a:srgbClr val="0000CC"/>
                </a:solidFill>
              </a:rPr>
              <a:t>Baru</a:t>
            </a:r>
            <a:r>
              <a:rPr lang="en-US" sz="1600" b="1" dirty="0" smtClean="0">
                <a:solidFill>
                  <a:srgbClr val="0000CC"/>
                </a:solidFill>
              </a:rPr>
              <a:t> transect) 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Threats mostly at similar levels or increasing: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gleaning of invertebrates for consumption (intensive, but often not perceived as fishing) and sale (abalone)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general fishing pressure, including destructive methods (illegal &amp; legal or unregulated)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coastal development (sea walls, public infrastructure, replacement of traditional homes)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illegally mined coral and sand by public works and local communities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Pressure on the land-based resources: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sedimentation, deleterious changes in hydrology, and water quality issues.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i="1" dirty="0" err="1" smtClean="0">
                <a:solidFill>
                  <a:srgbClr val="0000CC"/>
                </a:solidFill>
              </a:rPr>
              <a:t>Acanthaster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plancii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outbreaks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Temperature-related coral bleaching not observed or reported up to December 2011, despite extensive bleaching in nearby </a:t>
            </a:r>
            <a:r>
              <a:rPr lang="en-US" sz="1600" b="1" dirty="0" err="1" smtClean="0">
                <a:solidFill>
                  <a:srgbClr val="0000CC"/>
                </a:solidFill>
              </a:rPr>
              <a:t>Tomini</a:t>
            </a:r>
            <a:r>
              <a:rPr lang="en-US" sz="1600" b="1" dirty="0" smtClean="0">
                <a:solidFill>
                  <a:srgbClr val="0000CC"/>
                </a:solidFill>
              </a:rPr>
              <a:t> Bay in 2010</a:t>
            </a: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295400" y="228600"/>
            <a:ext cx="64008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BCF Habitat &amp;Population</a:t>
            </a:r>
          </a:p>
        </p:txBody>
      </p:sp>
      <p:pic>
        <p:nvPicPr>
          <p:cNvPr id="175105" name="Picture 1" descr="E:\0 0 ICRS 2012\Presentation\IMG_9188.JPG"/>
          <p:cNvPicPr>
            <a:picLocks noChangeAspect="1" noChangeArrowheads="1"/>
          </p:cNvPicPr>
          <p:nvPr/>
        </p:nvPicPr>
        <p:blipFill>
          <a:blip r:embed="rId4"/>
          <a:srcRect l="13750"/>
          <a:stretch>
            <a:fillRect/>
          </a:stretch>
        </p:blipFill>
        <p:spPr bwMode="auto">
          <a:xfrm>
            <a:off x="5688000" y="1219200"/>
            <a:ext cx="3456000" cy="1618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5" descr="Abalone"/>
          <p:cNvPicPr>
            <a:picLocks noChangeAspect="1" noChangeArrowheads="1"/>
          </p:cNvPicPr>
          <p:nvPr/>
        </p:nvPicPr>
        <p:blipFill>
          <a:blip r:embed="rId5">
            <a:lum bright="-29000"/>
          </a:blip>
          <a:srcRect b="61075"/>
          <a:stretch>
            <a:fillRect/>
          </a:stretch>
        </p:blipFill>
        <p:spPr bwMode="auto">
          <a:xfrm>
            <a:off x="5715001" y="2881200"/>
            <a:ext cx="3456000" cy="18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5106" name="Picture 2" descr="E:\0 0 ICRS 2012\Presentation\PIC_0218.JPG"/>
          <p:cNvPicPr>
            <a:picLocks noChangeAspect="1" noChangeArrowheads="1"/>
          </p:cNvPicPr>
          <p:nvPr/>
        </p:nvPicPr>
        <p:blipFill>
          <a:blip r:embed="rId6"/>
          <a:srcRect l="10948"/>
          <a:stretch>
            <a:fillRect/>
          </a:stretch>
        </p:blipFill>
        <p:spPr bwMode="auto">
          <a:xfrm>
            <a:off x="5715000" y="4800600"/>
            <a:ext cx="16764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5107" name="Picture 3" descr="E:\0 0 ICRS 2012\Presentation\11010072.JPG"/>
          <p:cNvPicPr>
            <a:picLocks noChangeAspect="1" noChangeArrowheads="1"/>
          </p:cNvPicPr>
          <p:nvPr/>
        </p:nvPicPr>
        <p:blipFill>
          <a:blip r:embed="rId7" cstate="print"/>
          <a:srcRect l="5926"/>
          <a:stretch>
            <a:fillRect/>
          </a:stretch>
        </p:blipFill>
        <p:spPr bwMode="auto">
          <a:xfrm>
            <a:off x="7239000" y="4800600"/>
            <a:ext cx="1905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0" y="762000"/>
            <a:ext cx="51816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err="1" smtClean="0">
                <a:solidFill>
                  <a:srgbClr val="0000CC"/>
                </a:solidFill>
              </a:rPr>
              <a:t>Kolm</a:t>
            </a:r>
            <a:r>
              <a:rPr lang="en-US" sz="1600" b="1" dirty="0" smtClean="0">
                <a:solidFill>
                  <a:srgbClr val="0000CC"/>
                </a:solidFill>
              </a:rPr>
              <a:t> and Berglund (2003): heavy fishing pressure correlated with lower </a:t>
            </a: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population density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no significant difference between lightly/ moderately fished sites and un-fished sites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Confirmed by more recent survey/monitoring of endemic and </a:t>
            </a:r>
            <a:r>
              <a:rPr lang="en-US" sz="1600" b="1" dirty="0" err="1" smtClean="0">
                <a:solidFill>
                  <a:srgbClr val="0000CC"/>
                </a:solidFill>
              </a:rPr>
              <a:t>Palu</a:t>
            </a:r>
            <a:r>
              <a:rPr lang="en-US" sz="1600" b="1" dirty="0" smtClean="0">
                <a:solidFill>
                  <a:srgbClr val="0000CC"/>
                </a:solidFill>
              </a:rPr>
              <a:t> Bay introduced populations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FF0000"/>
                </a:solidFill>
              </a:rPr>
              <a:t>All levels of fishing alter population structure: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higher percentages of recruits and smaller juveniles consistently observed at sites recently or regularly fished.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negative relationship between BCF density and </a:t>
            </a:r>
            <a:r>
              <a:rPr lang="en-US" sz="1600" b="1" dirty="0" err="1" smtClean="0">
                <a:solidFill>
                  <a:srgbClr val="0000CC"/>
                </a:solidFill>
              </a:rPr>
              <a:t>juvenile:adult</a:t>
            </a:r>
            <a:r>
              <a:rPr lang="en-US" sz="1600" b="1" dirty="0" smtClean="0">
                <a:solidFill>
                  <a:srgbClr val="0000CC"/>
                </a:solidFill>
              </a:rPr>
              <a:t> ratio - 6 sites around </a:t>
            </a:r>
            <a:r>
              <a:rPr lang="en-US" sz="1600" b="1" dirty="0" err="1" smtClean="0">
                <a:solidFill>
                  <a:srgbClr val="0000CC"/>
                </a:solidFill>
              </a:rPr>
              <a:t>Banggai</a:t>
            </a:r>
            <a:r>
              <a:rPr lang="en-US" sz="1600" b="1" dirty="0" smtClean="0">
                <a:solidFill>
                  <a:srgbClr val="0000CC"/>
                </a:solidFill>
              </a:rPr>
              <a:t> Island with various levels of fishing pressure</a:t>
            </a:r>
            <a:endParaRPr lang="en-GB" sz="1600" b="1" dirty="0" smtClean="0">
              <a:ln>
                <a:solidFill>
                  <a:schemeClr val="bg1"/>
                </a:solidFill>
              </a:ln>
              <a:solidFill>
                <a:srgbClr val="0000CC"/>
              </a:solidFill>
            </a:endParaRP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predation of newly released recruits by adult </a:t>
            </a:r>
            <a:r>
              <a:rPr lang="en-US" sz="1600" b="1" i="1" dirty="0" smtClean="0">
                <a:solidFill>
                  <a:srgbClr val="0000CC"/>
                </a:solidFill>
              </a:rPr>
              <a:t>BCF </a:t>
            </a:r>
            <a:r>
              <a:rPr lang="en-US" sz="1600" b="1" dirty="0" smtClean="0">
                <a:solidFill>
                  <a:srgbClr val="0000CC"/>
                </a:solidFill>
              </a:rPr>
              <a:t>(cannibalism) recorded in captivity (2010) and witnessed in the wild (2011&amp;2012)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many indications that the survival rate of new recruits increases when the density of adult and sub-adult fish is reduced whether by fishing or other causes such as severe weather </a:t>
            </a: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228601" y="76200"/>
            <a:ext cx="5410199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BCF Habitat &amp;Population</a:t>
            </a:r>
          </a:p>
        </p:txBody>
      </p:sp>
      <p:pic>
        <p:nvPicPr>
          <p:cNvPr id="223234" name="Picture 2" descr="Density structur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4428" y="3962400"/>
            <a:ext cx="4099572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59217" y="2667000"/>
            <a:ext cx="408478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rcRect l="50000"/>
          <a:stretch>
            <a:fillRect/>
          </a:stretch>
        </p:blipFill>
        <p:spPr bwMode="auto">
          <a:xfrm>
            <a:off x="5774054" y="0"/>
            <a:ext cx="3369946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3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0" y="1219200"/>
            <a:ext cx="39624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/>
              <a:t>Study of microhabitat use by </a:t>
            </a:r>
            <a:r>
              <a:rPr lang="en-US" sz="1600" b="1" i="1" dirty="0" smtClean="0"/>
              <a:t>P. </a:t>
            </a:r>
            <a:r>
              <a:rPr lang="en-US" sz="1600" b="1" i="1" dirty="0" err="1" smtClean="0"/>
              <a:t>kauderni</a:t>
            </a:r>
            <a:r>
              <a:rPr lang="en-US" sz="1600" b="1" i="1" dirty="0" smtClean="0"/>
              <a:t> </a:t>
            </a:r>
            <a:r>
              <a:rPr lang="en-US" sz="1600" b="1" dirty="0" smtClean="0"/>
              <a:t>of 3 age/size classes (recruits: SL 6-15mm; juveniles SL 16-35mm; adults SL &gt;35mm)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All size classes found in </a:t>
            </a:r>
            <a:r>
              <a:rPr lang="en-US" sz="1600" b="1" dirty="0" err="1" smtClean="0">
                <a:solidFill>
                  <a:srgbClr val="0000CC"/>
                </a:solidFill>
              </a:rPr>
              <a:t>Diadema</a:t>
            </a:r>
            <a:r>
              <a:rPr lang="en-US" sz="1600" b="1" dirty="0" smtClean="0">
                <a:solidFill>
                  <a:srgbClr val="0000CC"/>
                </a:solidFill>
              </a:rPr>
              <a:t> microhabitat, age structure close to overall population sampled.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Recruits comprised 80% of all </a:t>
            </a: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associated with sea anemones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All recruit groups of more than 3 individuals, were associated with sea anemones, often also inhabited by clownfish (</a:t>
            </a:r>
            <a:r>
              <a:rPr lang="en-US" sz="1600" b="1" i="1" dirty="0" err="1" smtClean="0">
                <a:solidFill>
                  <a:srgbClr val="0000CC"/>
                </a:solidFill>
              </a:rPr>
              <a:t>Amphiprion</a:t>
            </a:r>
            <a:r>
              <a:rPr lang="en-US" sz="1600" b="1" dirty="0" smtClean="0">
                <a:solidFill>
                  <a:srgbClr val="0000CC"/>
                </a:solidFill>
              </a:rPr>
              <a:t> sp.)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Adults/large juveniles in hard coral microhabitat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Isolated recruits have been seen in branching or foliose corals as well as mushroom corals of the Genus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Heliofungia</a:t>
            </a:r>
            <a:endParaRPr lang="en-GB" sz="1600" b="1" dirty="0" smtClean="0">
              <a:ln>
                <a:solidFill>
                  <a:schemeClr val="bg1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399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BCF Habitat &amp;Population - Microhabitat</a:t>
            </a:r>
          </a:p>
        </p:txBody>
      </p:sp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1524000"/>
            <a:ext cx="2581984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9103" y="1524000"/>
            <a:ext cx="2562626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426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500" y="4038600"/>
            <a:ext cx="2550318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426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95187" y="4038600"/>
            <a:ext cx="2548813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3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0" y="1219200"/>
            <a:ext cx="5562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Predation of exposed </a:t>
            </a: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recruits by fish of the Families </a:t>
            </a:r>
            <a:r>
              <a:rPr lang="en-US" sz="1600" b="1" dirty="0" err="1" smtClean="0">
                <a:solidFill>
                  <a:srgbClr val="0000CC"/>
                </a:solidFill>
              </a:rPr>
              <a:t>Scorpaenidae</a:t>
            </a:r>
            <a:r>
              <a:rPr lang="en-US" sz="1600" b="1" dirty="0" smtClean="0">
                <a:solidFill>
                  <a:srgbClr val="0000CC"/>
                </a:solidFill>
              </a:rPr>
              <a:t>, </a:t>
            </a:r>
            <a:r>
              <a:rPr lang="en-US" sz="1600" b="1" dirty="0" err="1" smtClean="0">
                <a:solidFill>
                  <a:srgbClr val="0000CC"/>
                </a:solidFill>
              </a:rPr>
              <a:t>Labridae</a:t>
            </a:r>
            <a:r>
              <a:rPr lang="en-US" sz="1600" b="1" dirty="0" smtClean="0">
                <a:solidFill>
                  <a:srgbClr val="0000CC"/>
                </a:solidFill>
              </a:rPr>
              <a:t>, </a:t>
            </a:r>
            <a:r>
              <a:rPr lang="en-US" sz="1600" b="1" dirty="0" err="1" smtClean="0">
                <a:solidFill>
                  <a:srgbClr val="0000CC"/>
                </a:solidFill>
              </a:rPr>
              <a:t>Cirrhitidae</a:t>
            </a:r>
            <a:r>
              <a:rPr lang="en-US" sz="1600" b="1" dirty="0" smtClean="0">
                <a:solidFill>
                  <a:srgbClr val="0000CC"/>
                </a:solidFill>
              </a:rPr>
              <a:t> and </a:t>
            </a:r>
            <a:r>
              <a:rPr lang="en-US" sz="1600" b="1" dirty="0" err="1" smtClean="0">
                <a:solidFill>
                  <a:srgbClr val="0000CC"/>
                </a:solidFill>
              </a:rPr>
              <a:t>Gobiidae</a:t>
            </a:r>
            <a:r>
              <a:rPr lang="en-US" sz="1600" b="1" dirty="0" smtClean="0">
                <a:solidFill>
                  <a:srgbClr val="0000CC"/>
                </a:solidFill>
              </a:rPr>
              <a:t> immediately or shortly after release from the male parents </a:t>
            </a:r>
            <a:r>
              <a:rPr lang="en-US" sz="1600" b="1" dirty="0" err="1" smtClean="0">
                <a:solidFill>
                  <a:srgbClr val="0000CC"/>
                </a:solidFill>
              </a:rPr>
              <a:t>buccal</a:t>
            </a:r>
            <a:r>
              <a:rPr lang="en-US" sz="1600" b="1" dirty="0" smtClean="0">
                <a:solidFill>
                  <a:srgbClr val="0000CC"/>
                </a:solidFill>
              </a:rPr>
              <a:t> pouch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small stonefish (</a:t>
            </a:r>
            <a:r>
              <a:rPr lang="en-US" sz="1600" b="1" dirty="0" err="1" smtClean="0">
                <a:solidFill>
                  <a:srgbClr val="0000CC"/>
                </a:solidFill>
              </a:rPr>
              <a:t>Scorpaenidae</a:t>
            </a:r>
            <a:r>
              <a:rPr lang="en-US" sz="1600" b="1" dirty="0" smtClean="0">
                <a:solidFill>
                  <a:srgbClr val="0000CC"/>
                </a:solidFill>
              </a:rPr>
              <a:t>) in unusually high numbers around male </a:t>
            </a: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brooding well-developed larvae, subsequently predating recruits 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Microhabitat: refuge from predation 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Anemones: particularly important for new recruits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nearly all predators, including adult and sub-adult </a:t>
            </a: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dirty="0" smtClean="0">
                <a:solidFill>
                  <a:srgbClr val="0000CC"/>
                </a:solidFill>
              </a:rPr>
              <a:t>, seem to avoid the tentacles among which the smaller </a:t>
            </a: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often hide, also benefitting from protection of the anemone by resident clown fish when present.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brooding males close to releasing their larvae have been observed near anemones, later found to be occupied by </a:t>
            </a: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dirty="0" smtClean="0">
                <a:solidFill>
                  <a:srgbClr val="0000CC"/>
                </a:solidFill>
              </a:rPr>
              <a:t> recruits.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often groups of 20 or more P</a:t>
            </a:r>
            <a:r>
              <a:rPr lang="en-US" sz="1600" b="1" i="1" dirty="0" smtClean="0">
                <a:solidFill>
                  <a:srgbClr val="0000CC"/>
                </a:solidFill>
              </a:rPr>
              <a:t>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recruits in one sea anemone (sea urchins: groups of 1-3) </a:t>
            </a:r>
          </a:p>
          <a:p>
            <a:pPr marL="342900" indent="-342900" eaLnBrk="1" hangingPunct="1">
              <a:spcBef>
                <a:spcPct val="25000"/>
              </a:spcBef>
              <a:buFont typeface="Courier New" pitchFamily="49" charset="0"/>
              <a:buChar char="o"/>
            </a:pPr>
            <a:r>
              <a:rPr lang="en-US" sz="1600" b="1" dirty="0" smtClean="0">
                <a:solidFill>
                  <a:srgbClr val="0000CC"/>
                </a:solidFill>
              </a:rPr>
              <a:t>link with recruit release patterns?</a:t>
            </a: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399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BCF Habitat &amp;Population - Microhabitat</a:t>
            </a:r>
          </a:p>
        </p:txBody>
      </p:sp>
      <p:pic>
        <p:nvPicPr>
          <p:cNvPr id="9" name="Picture 3" descr="D:\APCRS 2010\Presentation\Habitat2.JPG"/>
          <p:cNvPicPr>
            <a:picLocks noChangeAspect="1" noChangeArrowheads="1"/>
          </p:cNvPicPr>
          <p:nvPr/>
        </p:nvPicPr>
        <p:blipFill>
          <a:blip r:embed="rId4"/>
          <a:srcRect l="9117"/>
          <a:stretch>
            <a:fillRect/>
          </a:stretch>
        </p:blipFill>
        <p:spPr bwMode="auto">
          <a:xfrm>
            <a:off x="5638800" y="3048000"/>
            <a:ext cx="3505200" cy="19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D:\APCRS 2010\Presentation\10250060.JPG"/>
          <p:cNvPicPr>
            <a:picLocks noChangeAspect="1" noChangeArrowheads="1"/>
          </p:cNvPicPr>
          <p:nvPr/>
        </p:nvPicPr>
        <p:blipFill>
          <a:blip r:embed="rId5" cstate="print"/>
          <a:srcRect l="2002" t="23529" r="5926"/>
          <a:stretch>
            <a:fillRect/>
          </a:stretch>
        </p:blipFill>
        <p:spPr bwMode="auto">
          <a:xfrm>
            <a:off x="5638800" y="4950000"/>
            <a:ext cx="3505200" cy="19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" descr="D:\APCRS 2010\Presentation\End.JPG"/>
          <p:cNvPicPr>
            <a:picLocks noChangeAspect="1" noChangeArrowheads="1"/>
          </p:cNvPicPr>
          <p:nvPr/>
        </p:nvPicPr>
        <p:blipFill>
          <a:blip r:embed="rId6"/>
          <a:srcRect l="797"/>
          <a:stretch>
            <a:fillRect/>
          </a:stretch>
        </p:blipFill>
        <p:spPr bwMode="auto">
          <a:xfrm>
            <a:off x="5638800" y="1143000"/>
            <a:ext cx="3505200" cy="19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3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399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BCF Habitat &amp;Population - Microhabitat</a:t>
            </a:r>
          </a:p>
        </p:txBody>
      </p:sp>
      <p:pic>
        <p:nvPicPr>
          <p:cNvPr id="230402" name="Picture 2" descr="E:\0 0 ICRS 2012\Presentation\IMG_7062.JPG"/>
          <p:cNvPicPr>
            <a:picLocks noChangeAspect="1" noChangeArrowheads="1"/>
          </p:cNvPicPr>
          <p:nvPr/>
        </p:nvPicPr>
        <p:blipFill>
          <a:blip r:embed="rId4"/>
          <a:srcRect l="17500" t="18725" r="3819" b="32013"/>
          <a:stretch>
            <a:fillRect/>
          </a:stretch>
        </p:blipFill>
        <p:spPr bwMode="auto">
          <a:xfrm>
            <a:off x="0" y="1133061"/>
            <a:ext cx="9144000" cy="57249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3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399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BCF Habitat &amp;Population - Microhabitat</a:t>
            </a:r>
          </a:p>
        </p:txBody>
      </p:sp>
      <p:pic>
        <p:nvPicPr>
          <p:cNvPr id="231426" name="Picture 2" descr="E:\0 0 ICRS 2012\Presentation\IMG_8229.JPG"/>
          <p:cNvPicPr>
            <a:picLocks noChangeAspect="1" noChangeArrowheads="1"/>
          </p:cNvPicPr>
          <p:nvPr/>
        </p:nvPicPr>
        <p:blipFill>
          <a:blip r:embed="rId4"/>
          <a:srcRect r="1667" b="9029"/>
          <a:stretch>
            <a:fillRect/>
          </a:stretch>
        </p:blipFill>
        <p:spPr bwMode="auto">
          <a:xfrm>
            <a:off x="-1" y="1083331"/>
            <a:ext cx="9144001" cy="5774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3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0" y="1219200"/>
            <a:ext cx="63246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2007: first observed massive extraction (increase in long-standing practices) of key recruit microhabitat - drastic decline in</a:t>
            </a:r>
            <a:r>
              <a:rPr lang="en-US" sz="1600" b="1" i="1" dirty="0" smtClean="0">
                <a:solidFill>
                  <a:srgbClr val="0000CC"/>
                </a:solidFill>
              </a:rPr>
              <a:t> 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population - sea anemones at </a:t>
            </a:r>
            <a:r>
              <a:rPr lang="en-US" sz="1600" b="1" dirty="0" err="1" smtClean="0">
                <a:solidFill>
                  <a:srgbClr val="0000CC"/>
                </a:solidFill>
              </a:rPr>
              <a:t>Tinakin</a:t>
            </a:r>
            <a:r>
              <a:rPr lang="en-US" sz="1600" b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err="1" smtClean="0">
                <a:solidFill>
                  <a:srgbClr val="0000CC"/>
                </a:solidFill>
              </a:rPr>
              <a:t>Laut</a:t>
            </a:r>
            <a:r>
              <a:rPr lang="en-US" sz="1600" b="1" dirty="0" smtClean="0">
                <a:solidFill>
                  <a:srgbClr val="0000CC"/>
                </a:solidFill>
              </a:rPr>
              <a:t>; sea urchins in </a:t>
            </a:r>
            <a:r>
              <a:rPr lang="en-US" sz="1600" b="1" dirty="0" err="1" smtClean="0">
                <a:solidFill>
                  <a:srgbClr val="0000CC"/>
                </a:solidFill>
              </a:rPr>
              <a:t>Tolokibit</a:t>
            </a:r>
            <a:endParaRPr lang="en-US" sz="1600" b="1" dirty="0" smtClean="0">
              <a:solidFill>
                <a:srgbClr val="0000CC"/>
              </a:solidFill>
            </a:endParaRP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i="1" dirty="0" smtClean="0">
                <a:solidFill>
                  <a:srgbClr val="0000CC"/>
                </a:solidFill>
              </a:rPr>
              <a:t>P. </a:t>
            </a:r>
            <a:r>
              <a:rPr lang="en-US" sz="1600" b="1" i="1" dirty="0" err="1" smtClean="0">
                <a:solidFill>
                  <a:srgbClr val="0000CC"/>
                </a:solidFill>
              </a:rPr>
              <a:t>kauderni</a:t>
            </a:r>
            <a:r>
              <a:rPr lang="en-US" sz="1600" b="1" i="1" dirty="0" smtClean="0">
                <a:solidFill>
                  <a:srgbClr val="0000CC"/>
                </a:solidFill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</a:rPr>
              <a:t>recruits and small juveniles fell by an order of magnitude at </a:t>
            </a:r>
            <a:r>
              <a:rPr lang="en-US" sz="1600" b="1" dirty="0" err="1" smtClean="0">
                <a:solidFill>
                  <a:srgbClr val="0000CC"/>
                </a:solidFill>
              </a:rPr>
              <a:t>Mamboro</a:t>
            </a:r>
            <a:r>
              <a:rPr lang="en-US" sz="1600" b="1" dirty="0" smtClean="0">
                <a:solidFill>
                  <a:srgbClr val="0000CC"/>
                </a:solidFill>
              </a:rPr>
              <a:t> in </a:t>
            </a:r>
            <a:r>
              <a:rPr lang="en-US" sz="1600" b="1" dirty="0" err="1" smtClean="0">
                <a:solidFill>
                  <a:srgbClr val="0000CC"/>
                </a:solidFill>
              </a:rPr>
              <a:t>Palu</a:t>
            </a:r>
            <a:r>
              <a:rPr lang="en-US" sz="1600" b="1" dirty="0" smtClean="0">
                <a:solidFill>
                  <a:srgbClr val="0000CC"/>
                </a:solidFill>
              </a:rPr>
              <a:t> Bay after sea anemones were collected by local children 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Reduction in sea urchin &amp; sea anemone populations at another site in </a:t>
            </a:r>
            <a:r>
              <a:rPr lang="en-US" sz="1600" b="1" dirty="0" err="1" smtClean="0">
                <a:solidFill>
                  <a:srgbClr val="0000CC"/>
                </a:solidFill>
              </a:rPr>
              <a:t>Palu</a:t>
            </a:r>
            <a:r>
              <a:rPr lang="en-US" sz="1600" b="1" dirty="0" smtClean="0">
                <a:solidFill>
                  <a:srgbClr val="0000CC"/>
                </a:solidFill>
              </a:rPr>
              <a:t> Bay (cause unknown): almost all BCF crowded into the remaining urchins were adults. No recruits or small juveniles, despite large numbers of brooding males, indicating a sharp drop in recruit/juvenile survival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2009: seaweed farming related to shifts in fishing and consumption patterns: intensive harvesting of all edible benthic invertebrates including urchins/anemones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2011: sea urchins also harvested as feed for carnivorous fish (LRFT) especially Napoleon wrasse</a:t>
            </a:r>
          </a:p>
          <a:p>
            <a:pPr marL="342900" indent="-342900"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00CC"/>
                </a:solidFill>
              </a:rPr>
              <a:t>Urchin &amp; anemone decline: BCF decline, fished AND non-fished sites - </a:t>
            </a:r>
            <a:r>
              <a:rPr lang="en-US" sz="1600" b="1" dirty="0" smtClean="0">
                <a:solidFill>
                  <a:srgbClr val="FF0000"/>
                </a:solidFill>
              </a:rPr>
              <a:t>2012...</a:t>
            </a:r>
            <a:endParaRPr lang="en-US" sz="1600" b="1" dirty="0" smtClean="0">
              <a:solidFill>
                <a:srgbClr val="0000CC"/>
              </a:solidFill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399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BCF Habitat &amp;Population - Microhabitat</a:t>
            </a:r>
          </a:p>
        </p:txBody>
      </p:sp>
      <p:pic>
        <p:nvPicPr>
          <p:cNvPr id="165889" name="Picture 1" descr="D:\Samliok A\2012\Ichthyology Seminar Makassar\Powerpoints\Pics IIS OS BCF\IMG_825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6037" y="4114800"/>
            <a:ext cx="2747963" cy="261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5890" name="Picture 2" descr="D:\Samliok A\2012\Ichthyology Seminar Makassar\Powerpoints\Pics IIS OS BCF\12170015.JPG"/>
          <p:cNvPicPr>
            <a:picLocks noChangeAspect="1" noChangeArrowheads="1"/>
          </p:cNvPicPr>
          <p:nvPr/>
        </p:nvPicPr>
        <p:blipFill>
          <a:blip r:embed="rId5"/>
          <a:srcRect t="30361"/>
          <a:stretch>
            <a:fillRect/>
          </a:stretch>
        </p:blipFill>
        <p:spPr bwMode="auto">
          <a:xfrm>
            <a:off x="6400801" y="1175826"/>
            <a:ext cx="2743199" cy="2938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2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pic>
        <p:nvPicPr>
          <p:cNvPr id="7171" name="Picture 6" descr="nelaya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8651" y="5105400"/>
            <a:ext cx="360534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09600" y="1600200"/>
            <a:ext cx="8534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lnSpc>
                <a:spcPct val="80000"/>
              </a:lnSpc>
              <a:spcAft>
                <a:spcPts val="750"/>
              </a:spcAft>
              <a:defRPr/>
            </a:pPr>
            <a:endParaRPr lang="en-US" sz="2000" b="1" dirty="0"/>
          </a:p>
          <a:p>
            <a:pPr marL="457200" indent="-457200">
              <a:lnSpc>
                <a:spcPct val="80000"/>
              </a:lnSpc>
              <a:spcAft>
                <a:spcPts val="0"/>
              </a:spcAft>
              <a:defRPr/>
            </a:pPr>
            <a:endParaRPr lang="en-US" sz="2000" b="1" dirty="0"/>
          </a:p>
          <a:p>
            <a:pPr marL="457200" indent="-45720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marL="457200" indent="-457200">
              <a:lnSpc>
                <a:spcPct val="80000"/>
              </a:lnSpc>
              <a:spcAft>
                <a:spcPct val="30000"/>
              </a:spcAft>
              <a:buFontTx/>
              <a:buAutoNum type="arabicPeriod"/>
              <a:defRPr/>
            </a:pPr>
            <a:endParaRPr lang="en-US" sz="2000" b="1" dirty="0"/>
          </a:p>
          <a:p>
            <a:pPr>
              <a:lnSpc>
                <a:spcPct val="80000"/>
              </a:lnSpc>
              <a:spcAft>
                <a:spcPct val="30000"/>
              </a:spcAft>
              <a:defRPr/>
            </a:pPr>
            <a:endParaRPr lang="en-US" sz="2000" b="1" dirty="0"/>
          </a:p>
          <a:p>
            <a:pPr>
              <a:lnSpc>
                <a:spcPct val="80000"/>
              </a:lnSpc>
              <a:spcAft>
                <a:spcPct val="30000"/>
              </a:spcAft>
              <a:defRPr/>
            </a:pPr>
            <a:endParaRPr lang="en-US" sz="2000" b="1" dirty="0"/>
          </a:p>
          <a:p>
            <a:pPr>
              <a:lnSpc>
                <a:spcPct val="80000"/>
              </a:lnSpc>
              <a:spcAft>
                <a:spcPct val="30000"/>
              </a:spcAft>
              <a:defRPr/>
            </a:pPr>
            <a:endParaRPr lang="en-US" sz="2000" b="1" dirty="0"/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3200" kern="0" dirty="0">
              <a:latin typeface="+mn-lt"/>
              <a:cs typeface="+mn-cs"/>
            </a:endParaRPr>
          </a:p>
        </p:txBody>
      </p:sp>
      <p:sp>
        <p:nvSpPr>
          <p:cNvPr id="9" name="WordArt 5"/>
          <p:cNvSpPr>
            <a:spLocks noChangeArrowheads="1" noChangeShapeType="1" noTextEdit="1"/>
          </p:cNvSpPr>
          <p:nvPr/>
        </p:nvSpPr>
        <p:spPr bwMode="auto">
          <a:xfrm>
            <a:off x="406400" y="273050"/>
            <a:ext cx="53086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Conclusion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5762244" y="1219200"/>
            <a:ext cx="338175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6200" y="3090208"/>
            <a:ext cx="8915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2000" b="1" dirty="0" smtClean="0">
                <a:solidFill>
                  <a:srgbClr val="0000CC"/>
                </a:solidFill>
              </a:rPr>
              <a:t>Many improvements in the BCF fishery and trade</a:t>
            </a:r>
          </a:p>
          <a:p>
            <a:pPr marL="812800" indent="-4572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Technical </a:t>
            </a:r>
          </a:p>
          <a:p>
            <a:pPr marL="812800" indent="-4572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Organisational</a:t>
            </a:r>
          </a:p>
          <a:p>
            <a:pPr marL="812800" indent="-4572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Economic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2000" b="1" dirty="0" smtClean="0">
                <a:solidFill>
                  <a:srgbClr val="0000CC"/>
                </a:solidFill>
              </a:rPr>
              <a:t>Should be approaching a SUSTAINABLE ORNAMENTAL FISHERY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5257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BUT...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163841" name="Picture 1" descr="E:\0 0 ICRS 2012\Presentation\DSC0549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1143000"/>
            <a:ext cx="2997200" cy="1966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:\00 BCF proposal S3\Draft Proposal Disertasi Sam\Presentase Bab IV\Band3 small.jpg"/>
          <p:cNvPicPr>
            <a:picLocks noChangeAspect="1" noChangeArrowheads="1"/>
          </p:cNvPicPr>
          <p:nvPr/>
        </p:nvPicPr>
        <p:blipFill>
          <a:blip r:embed="rId2"/>
          <a:srcRect t="11765"/>
          <a:stretch>
            <a:fillRect/>
          </a:stretch>
        </p:blipFill>
        <p:spPr bwMode="auto">
          <a:xfrm>
            <a:off x="-1405" y="0"/>
            <a:ext cx="9145405" cy="1143000"/>
          </a:xfrm>
          <a:prstGeom prst="rect">
            <a:avLst/>
          </a:prstGeom>
          <a:noFill/>
        </p:spPr>
      </p:pic>
      <p:pic>
        <p:nvPicPr>
          <p:cNvPr id="7171" name="Picture 6" descr="nelaya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8651" y="5105400"/>
            <a:ext cx="360534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09600" y="1600200"/>
            <a:ext cx="8534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lnSpc>
                <a:spcPct val="80000"/>
              </a:lnSpc>
              <a:spcAft>
                <a:spcPts val="750"/>
              </a:spcAft>
              <a:defRPr/>
            </a:pPr>
            <a:endParaRPr lang="en-US" sz="2000" b="1" dirty="0"/>
          </a:p>
          <a:p>
            <a:pPr marL="457200" indent="-457200">
              <a:lnSpc>
                <a:spcPct val="80000"/>
              </a:lnSpc>
              <a:spcAft>
                <a:spcPts val="0"/>
              </a:spcAft>
              <a:defRPr/>
            </a:pPr>
            <a:endParaRPr lang="en-US" sz="2000" b="1" dirty="0"/>
          </a:p>
          <a:p>
            <a:pPr marL="457200" indent="-45720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marL="457200" indent="-457200">
              <a:lnSpc>
                <a:spcPct val="80000"/>
              </a:lnSpc>
              <a:spcAft>
                <a:spcPct val="30000"/>
              </a:spcAft>
              <a:buFontTx/>
              <a:buAutoNum type="arabicPeriod"/>
              <a:defRPr/>
            </a:pPr>
            <a:endParaRPr lang="en-US" sz="2000" b="1" dirty="0"/>
          </a:p>
          <a:p>
            <a:pPr>
              <a:lnSpc>
                <a:spcPct val="80000"/>
              </a:lnSpc>
              <a:spcAft>
                <a:spcPct val="30000"/>
              </a:spcAft>
              <a:defRPr/>
            </a:pPr>
            <a:endParaRPr lang="en-US" sz="2000" b="1" dirty="0"/>
          </a:p>
          <a:p>
            <a:pPr>
              <a:lnSpc>
                <a:spcPct val="80000"/>
              </a:lnSpc>
              <a:spcAft>
                <a:spcPct val="30000"/>
              </a:spcAft>
              <a:defRPr/>
            </a:pPr>
            <a:endParaRPr lang="en-US" sz="2000" b="1" dirty="0"/>
          </a:p>
          <a:p>
            <a:pPr>
              <a:lnSpc>
                <a:spcPct val="80000"/>
              </a:lnSpc>
              <a:spcAft>
                <a:spcPct val="30000"/>
              </a:spcAft>
              <a:defRPr/>
            </a:pPr>
            <a:endParaRPr lang="en-US" sz="2000" b="1" dirty="0"/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3200" kern="0" dirty="0">
              <a:latin typeface="+mn-lt"/>
              <a:cs typeface="+mn-cs"/>
            </a:endParaRPr>
          </a:p>
        </p:txBody>
      </p:sp>
      <p:sp>
        <p:nvSpPr>
          <p:cNvPr id="9" name="WordArt 5"/>
          <p:cNvSpPr>
            <a:spLocks noChangeArrowheads="1" noChangeShapeType="1" noTextEdit="1"/>
          </p:cNvSpPr>
          <p:nvPr/>
        </p:nvSpPr>
        <p:spPr bwMode="auto">
          <a:xfrm>
            <a:off x="2286000" y="190500"/>
            <a:ext cx="4876800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Conclusion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lum contrast="-74000"/>
          </a:blip>
          <a:srcRect/>
          <a:stretch>
            <a:fillRect/>
          </a:stretch>
        </p:blipFill>
        <p:spPr bwMode="auto">
          <a:xfrm>
            <a:off x="1143000" y="1219200"/>
            <a:ext cx="8001000" cy="50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8600" y="1529239"/>
            <a:ext cx="8915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ctr"/>
            <a:r>
              <a:rPr lang="en-US" sz="2400" b="1" dirty="0" smtClean="0">
                <a:solidFill>
                  <a:srgbClr val="0000CC"/>
                </a:solidFill>
              </a:rPr>
              <a:t>In a review of marine biodiversity patterns, threats and conservation needs, Gray (1997) stated that "loss of habitat is the most serious threat to marine biodiversity"</a:t>
            </a:r>
          </a:p>
          <a:p>
            <a:pPr marL="355600" indent="-355600" algn="ctr"/>
            <a:r>
              <a:rPr lang="en-US" sz="2400" b="1" dirty="0" smtClean="0">
                <a:solidFill>
                  <a:srgbClr val="0000CC"/>
                </a:solidFill>
              </a:rPr>
              <a:t> </a:t>
            </a:r>
          </a:p>
          <a:p>
            <a:pPr marL="355600" indent="-3556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2000" b="1" dirty="0" smtClean="0">
                <a:solidFill>
                  <a:srgbClr val="FF0000"/>
                </a:solidFill>
              </a:rPr>
              <a:t>MICROHABITAT LOSS is now the major threat to BCF Conservation</a:t>
            </a:r>
          </a:p>
          <a:p>
            <a:pPr marL="35560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Recent threat, caused by socio-economic changes</a:t>
            </a:r>
          </a:p>
          <a:p>
            <a:pPr marL="35560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Involves many stakeholders who are unaware of the BCF - the species, the fishery, the conservation issues</a:t>
            </a:r>
          </a:p>
          <a:p>
            <a:pPr marL="35560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Need for innovative solutions - including socialisation</a:t>
            </a:r>
          </a:p>
          <a:p>
            <a:pPr marL="35560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Need for research &amp; monitoring</a:t>
            </a:r>
          </a:p>
          <a:p>
            <a:pPr marL="35560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GB" sz="2000" b="1" dirty="0" smtClean="0">
                <a:solidFill>
                  <a:srgbClr val="0000CC"/>
                </a:solidFill>
              </a:rPr>
              <a:t>Potential role of the BCFC - empower to                                              co-ordinate (government, communities,                                       scientists, etc)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7" descr="Pesisir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8" y="95250"/>
            <a:ext cx="4572000" cy="670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1804" name="Oval 9" descr="Kerusakan DAS"/>
          <p:cNvSpPr>
            <a:spLocks noChangeArrowheads="1"/>
          </p:cNvSpPr>
          <p:nvPr/>
        </p:nvSpPr>
        <p:spPr bwMode="auto">
          <a:xfrm>
            <a:off x="4572000" y="126000"/>
            <a:ext cx="2520000" cy="252000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GB" sz="3600">
              <a:solidFill>
                <a:srgbClr val="FFFF66"/>
              </a:solidFill>
            </a:endParaRPr>
          </a:p>
        </p:txBody>
      </p:sp>
      <p:sp>
        <p:nvSpPr>
          <p:cNvPr id="161805" name="Oval 10" descr="Snorkel3"/>
          <p:cNvSpPr>
            <a:spLocks noChangeArrowheads="1"/>
          </p:cNvSpPr>
          <p:nvPr/>
        </p:nvSpPr>
        <p:spPr bwMode="auto">
          <a:xfrm>
            <a:off x="6648736" y="811800"/>
            <a:ext cx="2520000" cy="2520000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GB" sz="3600">
              <a:solidFill>
                <a:srgbClr val="FFFF66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52400" y="2743200"/>
            <a:ext cx="8763000" cy="3205893"/>
            <a:chOff x="457200" y="3019425"/>
            <a:chExt cx="8763000" cy="3205893"/>
          </a:xfrm>
        </p:grpSpPr>
        <p:grpSp>
          <p:nvGrpSpPr>
            <p:cNvPr id="2" name="Group 10"/>
            <p:cNvGrpSpPr>
              <a:grpSpLocks/>
            </p:cNvGrpSpPr>
            <p:nvPr/>
          </p:nvGrpSpPr>
          <p:grpSpPr bwMode="auto">
            <a:xfrm>
              <a:off x="4829175" y="3019425"/>
              <a:ext cx="4114800" cy="2713239"/>
              <a:chOff x="133" y="720"/>
              <a:chExt cx="5387" cy="3430"/>
            </a:xfrm>
          </p:grpSpPr>
          <p:grpSp>
            <p:nvGrpSpPr>
              <p:cNvPr id="161799" name="Group 11"/>
              <p:cNvGrpSpPr>
                <a:grpSpLocks/>
              </p:cNvGrpSpPr>
              <p:nvPr/>
            </p:nvGrpSpPr>
            <p:grpSpPr bwMode="auto">
              <a:xfrm>
                <a:off x="133" y="720"/>
                <a:ext cx="5387" cy="3430"/>
                <a:chOff x="0" y="816"/>
                <a:chExt cx="5387" cy="3430"/>
              </a:xfrm>
            </p:grpSpPr>
            <p:sp>
              <p:nvSpPr>
                <p:cNvPr id="161800" name="WordArt 12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488" y="816"/>
                  <a:ext cx="3899" cy="993"/>
                </a:xfrm>
                <a:prstGeom prst="rect">
                  <a:avLst/>
                </a:prstGeom>
              </p:spPr>
              <p:txBody>
                <a:bodyPr wrap="none" fromWordArt="1">
                  <a:prstTxWarp prst="textWave1">
                    <a:avLst>
                      <a:gd name="adj1" fmla="val 13005"/>
                      <a:gd name="adj2" fmla="val 0"/>
                    </a:avLst>
                  </a:prstTxWarp>
                </a:bodyPr>
                <a:lstStyle/>
                <a:p>
                  <a:pPr algn="ctr"/>
                  <a:r>
                    <a:rPr lang="en-GB" sz="3600" kern="10" dirty="0">
                      <a:ln w="9525">
                        <a:noFill/>
                        <a:round/>
                        <a:headEnd/>
                        <a:tailEnd/>
                      </a:ln>
                      <a:gradFill rotWithShape="1">
                        <a:gsLst>
                          <a:gs pos="0">
                            <a:srgbClr val="9999FF"/>
                          </a:gs>
                          <a:gs pos="100000">
                            <a:srgbClr val="009999"/>
                          </a:gs>
                        </a:gsLst>
                        <a:lin ang="5400000" scaled="1"/>
                      </a:gradFill>
                      <a:effectLst>
                        <a:outerShdw dist="53882" dir="2700000" algn="ctr" rotWithShape="0">
                          <a:srgbClr val="C0C0C0"/>
                        </a:outerShdw>
                      </a:effectLst>
                      <a:latin typeface="Times New Roman"/>
                      <a:cs typeface="Times New Roman"/>
                    </a:rPr>
                    <a:t>TERIMA KASIH</a:t>
                  </a:r>
                </a:p>
              </p:txBody>
            </p:sp>
            <p:graphicFrame>
              <p:nvGraphicFramePr>
                <p:cNvPr id="161801" name="Object 11"/>
                <p:cNvGraphicFramePr>
                  <a:graphicFrameLocks noChangeAspect="1"/>
                </p:cNvGraphicFramePr>
                <p:nvPr/>
              </p:nvGraphicFramePr>
              <p:xfrm>
                <a:off x="0" y="934"/>
                <a:ext cx="1680" cy="331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61802" name="Clip" r:id="rId6" imgW="756720" imgH="1382040" progId="">
                        <p:embed/>
                      </p:oleObj>
                    </mc:Choice>
                    <mc:Fallback>
                      <p:oleObj name="Clip" r:id="rId6" imgW="756720" imgH="1382040" progId="">
                        <p:embed/>
                        <p:pic>
                          <p:nvPicPr>
                            <p:cNvPr id="0" name="Object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934"/>
                              <a:ext cx="1680" cy="331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61802" name="WordArt 14"/>
              <p:cNvSpPr>
                <a:spLocks noChangeArrowheads="1" noChangeShapeType="1" noTextEdit="1"/>
              </p:cNvSpPr>
              <p:nvPr/>
            </p:nvSpPr>
            <p:spPr bwMode="auto">
              <a:xfrm rot="20865922">
                <a:off x="2472" y="1606"/>
                <a:ext cx="3000" cy="506"/>
              </a:xfrm>
              <a:prstGeom prst="rect">
                <a:avLst/>
              </a:prstGeom>
            </p:spPr>
            <p:txBody>
              <a:bodyPr wrap="none" fromWordArt="1">
                <a:prstTxWarp prst="textDeflateBottom">
                  <a:avLst>
                    <a:gd name="adj" fmla="val 76472"/>
                  </a:avLst>
                </a:prstTxWarp>
                <a:scene3d>
                  <a:camera prst="legacyPerspectiveFront">
                    <a:rot lat="19799991" lon="19439992" rev="0"/>
                  </a:camera>
                  <a:lightRig rig="legacyNormal2" dir="t"/>
                </a:scene3d>
                <a:sp3d extrusionH="354000" prstMaterial="legacyMatte">
                  <a:extrusionClr>
                    <a:srgbClr val="939676"/>
                  </a:extrusionClr>
                </a:sp3d>
              </a:bodyPr>
              <a:lstStyle/>
              <a:p>
                <a:pPr algn="ctr"/>
                <a:r>
                  <a:rPr lang="en-GB" sz="3600" kern="10" dirty="0">
                    <a:ln w="9525">
                      <a:round/>
                      <a:headEnd/>
                      <a:tailEnd/>
                    </a:ln>
                    <a:gradFill rotWithShape="1">
                      <a:gsLst>
                        <a:gs pos="0">
                          <a:srgbClr val="707070"/>
                        </a:gs>
                        <a:gs pos="50000">
                          <a:srgbClr val="FFFFFF"/>
                        </a:gs>
                        <a:gs pos="100000">
                          <a:srgbClr val="707070"/>
                        </a:gs>
                      </a:gsLst>
                      <a:lin ang="3420000" scaled="1"/>
                    </a:gradFill>
                    <a:latin typeface="Impact"/>
                  </a:rPr>
                  <a:t>Thank You</a:t>
                </a:r>
              </a:p>
            </p:txBody>
          </p:sp>
          <p:sp>
            <p:nvSpPr>
              <p:cNvPr id="161803" name="Line 15"/>
              <p:cNvSpPr>
                <a:spLocks noChangeShapeType="1"/>
              </p:cNvSpPr>
              <p:nvPr/>
            </p:nvSpPr>
            <p:spPr bwMode="auto">
              <a:xfrm>
                <a:off x="1104" y="1248"/>
                <a:ext cx="1536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457200" y="4343400"/>
              <a:ext cx="2971800" cy="1881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2590800" y="3048000"/>
              <a:ext cx="2971800" cy="1881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6248400" y="4267200"/>
              <a:ext cx="2971800" cy="1881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Rectangle 18"/>
          <p:cNvSpPr/>
          <p:nvPr/>
        </p:nvSpPr>
        <p:spPr>
          <a:xfrm>
            <a:off x="152400" y="6135469"/>
            <a:ext cx="2871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b="1" dirty="0" smtClean="0">
                <a:solidFill>
                  <a:srgbClr val="FF0000"/>
                </a:solidFill>
              </a:rPr>
              <a:t>abigail2105@yahoo.com</a:t>
            </a:r>
          </a:p>
          <a:p>
            <a:pPr eaLnBrk="1" hangingPunct="1"/>
            <a:r>
              <a:rPr lang="en-GB" b="1" dirty="0" smtClean="0">
                <a:solidFill>
                  <a:srgbClr val="FF0000"/>
                </a:solidFill>
              </a:rPr>
              <a:t>samndobe@yahoo.com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343400" y="5688449"/>
            <a:ext cx="20574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id-ID" sz="1400" b="1" dirty="0" smtClean="0">
                <a:solidFill>
                  <a:srgbClr val="0000CC"/>
                </a:solidFill>
              </a:rPr>
              <a:t>Abigail Moore</a:t>
            </a:r>
            <a:endParaRPr lang="en-GB" sz="1400" b="1" dirty="0" smtClean="0">
              <a:solidFill>
                <a:srgbClr val="0000CC"/>
              </a:solidFill>
            </a:endParaRPr>
          </a:p>
          <a:p>
            <a:pPr algn="ctr" eaLnBrk="1" hangingPunct="1"/>
            <a:r>
              <a:rPr lang="en-GB" sz="1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Samliok Ndobe</a:t>
            </a:r>
          </a:p>
          <a:p>
            <a:pPr algn="ctr" eaLnBrk="1" hangingPunct="1"/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Al-</a:t>
            </a:r>
            <a:r>
              <a:rPr lang="en-US" sz="1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Ismi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Salanggon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Ederyan</a:t>
            </a:r>
            <a:endParaRPr lang="en-US" sz="14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Abdul </a:t>
            </a:r>
            <a:r>
              <a:rPr lang="en-US" sz="1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Rahman</a:t>
            </a:r>
            <a:endParaRPr lang="en-GB" sz="14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40152" y="6002568"/>
            <a:ext cx="843272" cy="828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2" name="Picture 2" descr="coral reef symp logo small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04537" y="6002568"/>
            <a:ext cx="1402887" cy="828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4" name="WordArt 5"/>
          <p:cNvSpPr>
            <a:spLocks noChangeArrowheads="1" noChangeShapeType="1" noTextEdit="1"/>
          </p:cNvSpPr>
          <p:nvPr/>
        </p:nvSpPr>
        <p:spPr bwMode="auto">
          <a:xfrm>
            <a:off x="266700" y="1066800"/>
            <a:ext cx="4241800" cy="1327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Let's Save the BCF</a:t>
            </a:r>
          </a:p>
          <a:p>
            <a:pPr algn="ctr"/>
            <a:r>
              <a:rPr lang="en-GB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Together!</a:t>
            </a:r>
            <a:endParaRPr lang="en-GB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3232</TotalTime>
  <Words>1868</Words>
  <Application>Microsoft Office PowerPoint</Application>
  <PresentationFormat>On-screen Show (4:3)</PresentationFormat>
  <Paragraphs>370</Paragraphs>
  <Slides>21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Default Design</vt:lpstr>
      <vt:lpstr>2_Default Design</vt:lpstr>
      <vt:lpstr>Office Theme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ruser</cp:lastModifiedBy>
  <cp:revision>524</cp:revision>
  <cp:lastPrinted>1601-01-01T00:00:00Z</cp:lastPrinted>
  <dcterms:created xsi:type="dcterms:W3CDTF">1601-01-01T00:00:00Z</dcterms:created>
  <dcterms:modified xsi:type="dcterms:W3CDTF">2012-07-12T21:22:35Z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